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2" r:id="rId3"/>
  </p:sldMasterIdLst>
  <p:notesMasterIdLst>
    <p:notesMasterId r:id="rId64"/>
  </p:notesMasterIdLst>
  <p:handoutMasterIdLst>
    <p:handoutMasterId r:id="rId65"/>
  </p:handout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69" r:id="rId17"/>
    <p:sldId id="272" r:id="rId18"/>
    <p:sldId id="271" r:id="rId19"/>
    <p:sldId id="274" r:id="rId20"/>
    <p:sldId id="273" r:id="rId21"/>
    <p:sldId id="275" r:id="rId22"/>
    <p:sldId id="276" r:id="rId23"/>
    <p:sldId id="278" r:id="rId24"/>
    <p:sldId id="277" r:id="rId25"/>
    <p:sldId id="280" r:id="rId26"/>
    <p:sldId id="279" r:id="rId27"/>
    <p:sldId id="281" r:id="rId28"/>
    <p:sldId id="282" r:id="rId29"/>
    <p:sldId id="287" r:id="rId30"/>
    <p:sldId id="288" r:id="rId31"/>
    <p:sldId id="283" r:id="rId32"/>
    <p:sldId id="289" r:id="rId33"/>
    <p:sldId id="284" r:id="rId34"/>
    <p:sldId id="290" r:id="rId35"/>
    <p:sldId id="293" r:id="rId36"/>
    <p:sldId id="291" r:id="rId37"/>
    <p:sldId id="307" r:id="rId38"/>
    <p:sldId id="308" r:id="rId39"/>
    <p:sldId id="292" r:id="rId40"/>
    <p:sldId id="294" r:id="rId41"/>
    <p:sldId id="305" r:id="rId42"/>
    <p:sldId id="295" r:id="rId43"/>
    <p:sldId id="296" r:id="rId44"/>
    <p:sldId id="297" r:id="rId45"/>
    <p:sldId id="306" r:id="rId46"/>
    <p:sldId id="285" r:id="rId47"/>
    <p:sldId id="298" r:id="rId48"/>
    <p:sldId id="299" r:id="rId49"/>
    <p:sldId id="300" r:id="rId50"/>
    <p:sldId id="301" r:id="rId51"/>
    <p:sldId id="302" r:id="rId52"/>
    <p:sldId id="303" r:id="rId53"/>
    <p:sldId id="304" r:id="rId54"/>
    <p:sldId id="309" r:id="rId55"/>
    <p:sldId id="310" r:id="rId56"/>
    <p:sldId id="311" r:id="rId57"/>
    <p:sldId id="312" r:id="rId58"/>
    <p:sldId id="313" r:id="rId59"/>
    <p:sldId id="314" r:id="rId60"/>
    <p:sldId id="315" r:id="rId61"/>
    <p:sldId id="316" r:id="rId62"/>
    <p:sldId id="317" r:id="rId63"/>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2" d="100"/>
          <a:sy n="82" d="100"/>
        </p:scale>
        <p:origin x="-989" y="-58"/>
      </p:cViewPr>
      <p:guideLst>
        <p:guide orient="horz" pos="2160"/>
        <p:guide pos="2880"/>
      </p:guideLst>
    </p:cSldViewPr>
  </p:slideViewPr>
  <p:notesTextViewPr>
    <p:cViewPr>
      <p:scale>
        <a:sx n="1" d="1"/>
        <a:sy n="1" d="1"/>
      </p:scale>
      <p:origin x="0" y="0"/>
    </p:cViewPr>
  </p:notesTextViewPr>
  <p:notesViewPr>
    <p:cSldViewPr>
      <p:cViewPr varScale="1">
        <p:scale>
          <a:sx n="59" d="100"/>
          <a:sy n="59" d="100"/>
        </p:scale>
        <p:origin x="-2765" y="-86"/>
      </p:cViewPr>
      <p:guideLst>
        <p:guide orient="horz" pos="3126"/>
        <p:guide pos="2141"/>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C526A44-14E6-4F08-9BA6-28A2AA64C562}" type="slidenum">
              <a:rPr lang="fr-FR" smtClean="0"/>
              <a:t>‹N°›</a:t>
            </a:fld>
            <a:endParaRPr lang="fr-FR"/>
          </a:p>
        </p:txBody>
      </p:sp>
    </p:spTree>
    <p:extLst>
      <p:ext uri="{BB962C8B-B14F-4D97-AF65-F5344CB8AC3E}">
        <p14:creationId xmlns:p14="http://schemas.microsoft.com/office/powerpoint/2010/main" val="995056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E7F1CFA-0FFE-4CBA-A1C4-A4531FB2CC7B}" type="datetimeFigureOut">
              <a:rPr lang="fr-FR" smtClean="0"/>
              <a:t>13/02/2017</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0754D4E-7A9B-4BF9-AFB0-0D294DA3624D}" type="slidenum">
              <a:rPr lang="fr-FR" smtClean="0"/>
              <a:t>‹N°›</a:t>
            </a:fld>
            <a:endParaRPr lang="fr-FR"/>
          </a:p>
        </p:txBody>
      </p:sp>
    </p:spTree>
    <p:extLst>
      <p:ext uri="{BB962C8B-B14F-4D97-AF65-F5344CB8AC3E}">
        <p14:creationId xmlns:p14="http://schemas.microsoft.com/office/powerpoint/2010/main" val="2058205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Espace réservé de l'image des diapositives 1"/>
          <p:cNvSpPr>
            <a:spLocks noGrp="1" noRot="1" noChangeAspect="1" noTextEdit="1"/>
          </p:cNvSpPr>
          <p:nvPr>
            <p:ph type="sldImg"/>
          </p:nvPr>
        </p:nvSpPr>
        <p:spPr>
          <a:ln/>
        </p:spPr>
      </p:sp>
      <p:sp>
        <p:nvSpPr>
          <p:cNvPr id="2406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24064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0426666-4C47-489F-A8E1-CC1EA0653294}" type="slidenum">
              <a:rPr lang="fr-FR" altLang="fr-FR">
                <a:solidFill>
                  <a:prstClr val="black"/>
                </a:solidFill>
              </a:rPr>
              <a:pPr eaLnBrk="1" hangingPunct="1">
                <a:spcBef>
                  <a:spcPct val="0"/>
                </a:spcBef>
              </a:pPr>
              <a:t>2</a:t>
            </a:fld>
            <a:endParaRPr lang="fr-FR" altLang="fr-F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2"/>
          <p:cNvSpPr>
            <a:spLocks noChangeArrowheads="1"/>
          </p:cNvSpPr>
          <p:nvPr/>
        </p:nvSpPr>
        <p:spPr bwMode="auto">
          <a:xfrm>
            <a:off x="1979613" y="198438"/>
            <a:ext cx="6707187"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fr-FR" altLang="fr-FR" smtClean="0">
              <a:solidFill>
                <a:srgbClr val="000000"/>
              </a:solidFill>
            </a:endParaRPr>
          </a:p>
        </p:txBody>
      </p:sp>
      <p:sp>
        <p:nvSpPr>
          <p:cNvPr id="5" name="Rectangle 5"/>
          <p:cNvSpPr>
            <a:spLocks noChangeArrowheads="1"/>
          </p:cNvSpPr>
          <p:nvPr/>
        </p:nvSpPr>
        <p:spPr bwMode="auto">
          <a:xfrm>
            <a:off x="0" y="6597650"/>
            <a:ext cx="9144000" cy="260350"/>
          </a:xfrm>
          <a:prstGeom prst="rect">
            <a:avLst/>
          </a:prstGeom>
          <a:solidFill>
            <a:srgbClr val="E71D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fr-FR" altLang="fr-FR" smtClean="0">
              <a:solidFill>
                <a:srgbClr val="000000"/>
              </a:solidFill>
            </a:endParaRPr>
          </a:p>
        </p:txBody>
      </p:sp>
      <p:pic>
        <p:nvPicPr>
          <p:cNvPr id="6" name="Picture 6" descr="silhouet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25" y="6108700"/>
            <a:ext cx="717550" cy="719138"/>
          </a:xfrm>
          <a:prstGeom prst="rect">
            <a:avLst/>
          </a:prstGeom>
          <a:noFill/>
          <a:ln w="19050">
            <a:solidFill>
              <a:srgbClr val="ED1C24"/>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0" descr="Bx_C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1766888"/>
            <a:ext cx="1439863" cy="1439862"/>
          </a:xfrm>
          <a:prstGeom prst="rect">
            <a:avLst/>
          </a:prstGeom>
          <a:noFill/>
          <a:ln w="19050">
            <a:solidFill>
              <a:srgbClr val="ED1C24"/>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2" descr="etablissement de Paris_s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215900"/>
            <a:ext cx="1436687" cy="1427163"/>
          </a:xfrm>
          <a:prstGeom prst="rect">
            <a:avLst/>
          </a:prstGeom>
          <a:noFill/>
          <a:ln w="19050">
            <a:solidFill>
              <a:srgbClr val="ED1C24"/>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4" descr="ph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4888" y="215900"/>
            <a:ext cx="1439862" cy="1439863"/>
          </a:xfrm>
          <a:prstGeom prst="rect">
            <a:avLst/>
          </a:prstGeom>
          <a:noFill/>
          <a:ln w="19050">
            <a:solidFill>
              <a:srgbClr val="ED1C24"/>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descr="Logo_DRS_powerpoi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8" y="3357563"/>
            <a:ext cx="14382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8275" name="Rectangle 3"/>
          <p:cNvSpPr>
            <a:spLocks noGrp="1" noChangeArrowheads="1"/>
          </p:cNvSpPr>
          <p:nvPr>
            <p:ph type="subTitle" idx="1"/>
          </p:nvPr>
        </p:nvSpPr>
        <p:spPr>
          <a:xfrm>
            <a:off x="828675" y="4724400"/>
            <a:ext cx="6402388" cy="1752600"/>
          </a:xfrm>
        </p:spPr>
        <p:txBody>
          <a:bodyPr/>
          <a:lstStyle>
            <a:lvl1pPr marL="0" indent="0" algn="r">
              <a:buFont typeface="Wingdings" pitchFamily="2" charset="2"/>
              <a:buNone/>
              <a:defRPr sz="2800" b="0">
                <a:solidFill>
                  <a:srgbClr val="808080"/>
                </a:solidFill>
              </a:defRPr>
            </a:lvl1pPr>
          </a:lstStyle>
          <a:p>
            <a:r>
              <a:rPr lang="fr-FR"/>
              <a:t>Cliquez pour modifier le style des sous-titres du masque</a:t>
            </a:r>
          </a:p>
        </p:txBody>
      </p:sp>
      <p:sp>
        <p:nvSpPr>
          <p:cNvPr id="1078276" name="Rectangle 4"/>
          <p:cNvSpPr>
            <a:spLocks noGrp="1" noChangeArrowheads="1"/>
          </p:cNvSpPr>
          <p:nvPr>
            <p:ph type="ctrTitle"/>
          </p:nvPr>
        </p:nvSpPr>
        <p:spPr>
          <a:xfrm>
            <a:off x="317500" y="3254375"/>
            <a:ext cx="6913563" cy="1470025"/>
          </a:xfrm>
        </p:spPr>
        <p:txBody>
          <a:bodyPr/>
          <a:lstStyle>
            <a:lvl1pPr algn="r">
              <a:defRPr sz="3500"/>
            </a:lvl1pPr>
          </a:lstStyle>
          <a:p>
            <a:r>
              <a:rPr lang="fr-FR"/>
              <a:t>Cliquez pour modifier le style du titre</a:t>
            </a:r>
          </a:p>
        </p:txBody>
      </p:sp>
    </p:spTree>
    <p:extLst>
      <p:ext uri="{BB962C8B-B14F-4D97-AF65-F5344CB8AC3E}">
        <p14:creationId xmlns:p14="http://schemas.microsoft.com/office/powerpoint/2010/main" val="2728852087"/>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473298DF-D386-4F95-8344-74A11E818C38}" type="slidenum">
              <a:rPr lang="fr-FR"/>
              <a:pPr>
                <a:defRPr/>
              </a:pPr>
              <a:t>‹N°›</a:t>
            </a:fld>
            <a:endParaRPr lang="fr-FR"/>
          </a:p>
        </p:txBody>
      </p:sp>
    </p:spTree>
    <p:extLst>
      <p:ext uri="{BB962C8B-B14F-4D97-AF65-F5344CB8AC3E}">
        <p14:creationId xmlns:p14="http://schemas.microsoft.com/office/powerpoint/2010/main" val="3291819205"/>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31775"/>
            <a:ext cx="2057400" cy="5894388"/>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31775"/>
            <a:ext cx="6019800" cy="5894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634FFA54-7DC0-454E-8E9F-EB9165E3AE98}" type="slidenum">
              <a:rPr lang="fr-FR"/>
              <a:pPr>
                <a:defRPr/>
              </a:pPr>
              <a:t>‹N°›</a:t>
            </a:fld>
            <a:endParaRPr lang="fr-FR"/>
          </a:p>
        </p:txBody>
      </p:sp>
    </p:spTree>
    <p:extLst>
      <p:ext uri="{BB962C8B-B14F-4D97-AF65-F5344CB8AC3E}">
        <p14:creationId xmlns:p14="http://schemas.microsoft.com/office/powerpoint/2010/main" val="2006330606"/>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1916113" y="231775"/>
            <a:ext cx="6770687" cy="792163"/>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457200" y="1600200"/>
            <a:ext cx="8229600" cy="4525963"/>
          </a:xfrm>
        </p:spPr>
        <p:txBody>
          <a:bodyPr/>
          <a:lstStyle/>
          <a:p>
            <a:pPr lvl="0"/>
            <a:endParaRPr lang="fr-FR" noProof="0" smtClean="0"/>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DC6FFA02-E6A3-4291-BD32-9D574E6FC211}" type="slidenum">
              <a:rPr lang="fr-FR"/>
              <a:pPr>
                <a:defRPr/>
              </a:pPr>
              <a:t>‹N°›</a:t>
            </a:fld>
            <a:endParaRPr lang="fr-FR"/>
          </a:p>
        </p:txBody>
      </p:sp>
    </p:spTree>
    <p:extLst>
      <p:ext uri="{BB962C8B-B14F-4D97-AF65-F5344CB8AC3E}">
        <p14:creationId xmlns:p14="http://schemas.microsoft.com/office/powerpoint/2010/main" val="2829149200"/>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31775"/>
            <a:ext cx="8229600" cy="58943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4" name="Rectangle 3"/>
          <p:cNvSpPr>
            <a:spLocks noGrp="1" noChangeArrowheads="1"/>
          </p:cNvSpPr>
          <p:nvPr>
            <p:ph type="sldNum" sz="quarter" idx="11"/>
          </p:nvPr>
        </p:nvSpPr>
        <p:spPr>
          <a:ln/>
        </p:spPr>
        <p:txBody>
          <a:bodyPr/>
          <a:lstStyle>
            <a:lvl1pPr>
              <a:defRPr/>
            </a:lvl1pPr>
          </a:lstStyle>
          <a:p>
            <a:pPr>
              <a:defRPr/>
            </a:pPr>
            <a:fld id="{808DAAD9-7D76-4094-A030-4F2663ED3FA3}" type="slidenum">
              <a:rPr lang="fr-FR"/>
              <a:pPr>
                <a:defRPr/>
              </a:pPr>
              <a:t>‹N°›</a:t>
            </a:fld>
            <a:endParaRPr lang="fr-FR"/>
          </a:p>
        </p:txBody>
      </p:sp>
    </p:spTree>
    <p:extLst>
      <p:ext uri="{BB962C8B-B14F-4D97-AF65-F5344CB8AC3E}">
        <p14:creationId xmlns:p14="http://schemas.microsoft.com/office/powerpoint/2010/main" val="4294465574"/>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16113" y="231775"/>
            <a:ext cx="6770687" cy="792163"/>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6" name="Rectangle 3"/>
          <p:cNvSpPr>
            <a:spLocks noGrp="1" noChangeArrowheads="1"/>
          </p:cNvSpPr>
          <p:nvPr>
            <p:ph type="sldNum" sz="quarter" idx="11"/>
          </p:nvPr>
        </p:nvSpPr>
        <p:spPr>
          <a:ln/>
        </p:spPr>
        <p:txBody>
          <a:bodyPr/>
          <a:lstStyle>
            <a:lvl1pPr>
              <a:defRPr/>
            </a:lvl1pPr>
          </a:lstStyle>
          <a:p>
            <a:pPr>
              <a:defRPr/>
            </a:pPr>
            <a:fld id="{A589D706-F152-4D18-8198-E8B1262A67B1}" type="slidenum">
              <a:rPr lang="fr-FR"/>
              <a:pPr>
                <a:defRPr/>
              </a:pPr>
              <a:t>‹N°›</a:t>
            </a:fld>
            <a:endParaRPr lang="fr-FR"/>
          </a:p>
        </p:txBody>
      </p:sp>
    </p:spTree>
    <p:extLst>
      <p:ext uri="{BB962C8B-B14F-4D97-AF65-F5344CB8AC3E}">
        <p14:creationId xmlns:p14="http://schemas.microsoft.com/office/powerpoint/2010/main" val="3107908773"/>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2"/>
          <p:cNvSpPr>
            <a:spLocks noChangeArrowheads="1"/>
          </p:cNvSpPr>
          <p:nvPr/>
        </p:nvSpPr>
        <p:spPr bwMode="auto">
          <a:xfrm>
            <a:off x="1979613" y="198438"/>
            <a:ext cx="6707187"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fr-FR" altLang="fr-FR" smtClean="0">
              <a:solidFill>
                <a:srgbClr val="000000"/>
              </a:solidFill>
            </a:endParaRPr>
          </a:p>
        </p:txBody>
      </p:sp>
      <p:sp>
        <p:nvSpPr>
          <p:cNvPr id="5" name="Rectangle 5"/>
          <p:cNvSpPr>
            <a:spLocks noChangeArrowheads="1"/>
          </p:cNvSpPr>
          <p:nvPr/>
        </p:nvSpPr>
        <p:spPr bwMode="auto">
          <a:xfrm>
            <a:off x="0" y="6597650"/>
            <a:ext cx="9144000" cy="260350"/>
          </a:xfrm>
          <a:prstGeom prst="rect">
            <a:avLst/>
          </a:prstGeom>
          <a:solidFill>
            <a:srgbClr val="E71D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fr-FR" altLang="fr-FR" smtClean="0">
              <a:solidFill>
                <a:srgbClr val="000000"/>
              </a:solidFill>
            </a:endParaRPr>
          </a:p>
        </p:txBody>
      </p:sp>
      <p:pic>
        <p:nvPicPr>
          <p:cNvPr id="6" name="Picture 6" descr="silhouet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25" y="6108700"/>
            <a:ext cx="717550" cy="719138"/>
          </a:xfrm>
          <a:prstGeom prst="rect">
            <a:avLst/>
          </a:prstGeom>
          <a:noFill/>
          <a:ln w="19050">
            <a:solidFill>
              <a:srgbClr val="ED1C24"/>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0" descr="Bx_C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1766888"/>
            <a:ext cx="1439863" cy="1439862"/>
          </a:xfrm>
          <a:prstGeom prst="rect">
            <a:avLst/>
          </a:prstGeom>
          <a:noFill/>
          <a:ln w="19050">
            <a:solidFill>
              <a:srgbClr val="ED1C24"/>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2" descr="etablissement de Paris_s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215900"/>
            <a:ext cx="1436687" cy="1427163"/>
          </a:xfrm>
          <a:prstGeom prst="rect">
            <a:avLst/>
          </a:prstGeom>
          <a:noFill/>
          <a:ln w="19050">
            <a:solidFill>
              <a:srgbClr val="ED1C24"/>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4" descr="ph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4888" y="215900"/>
            <a:ext cx="1439862" cy="1439863"/>
          </a:xfrm>
          <a:prstGeom prst="rect">
            <a:avLst/>
          </a:prstGeom>
          <a:noFill/>
          <a:ln w="19050">
            <a:solidFill>
              <a:srgbClr val="ED1C24"/>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descr="Logo_DRS_powerpoi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8" y="3357563"/>
            <a:ext cx="14382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8275" name="Rectangle 3"/>
          <p:cNvSpPr>
            <a:spLocks noGrp="1" noChangeArrowheads="1"/>
          </p:cNvSpPr>
          <p:nvPr>
            <p:ph type="subTitle" idx="1"/>
          </p:nvPr>
        </p:nvSpPr>
        <p:spPr>
          <a:xfrm>
            <a:off x="828675" y="4724400"/>
            <a:ext cx="6402388" cy="1752600"/>
          </a:xfrm>
        </p:spPr>
        <p:txBody>
          <a:bodyPr/>
          <a:lstStyle>
            <a:lvl1pPr marL="0" indent="0" algn="r">
              <a:buFont typeface="Wingdings" pitchFamily="2" charset="2"/>
              <a:buNone/>
              <a:defRPr sz="2800" b="0">
                <a:solidFill>
                  <a:srgbClr val="808080"/>
                </a:solidFill>
              </a:defRPr>
            </a:lvl1pPr>
          </a:lstStyle>
          <a:p>
            <a:r>
              <a:rPr lang="fr-FR"/>
              <a:t>Cliquez pour modifier le style des sous-titres du masque</a:t>
            </a:r>
          </a:p>
        </p:txBody>
      </p:sp>
      <p:sp>
        <p:nvSpPr>
          <p:cNvPr id="1078276" name="Rectangle 4"/>
          <p:cNvSpPr>
            <a:spLocks noGrp="1" noChangeArrowheads="1"/>
          </p:cNvSpPr>
          <p:nvPr>
            <p:ph type="ctrTitle"/>
          </p:nvPr>
        </p:nvSpPr>
        <p:spPr>
          <a:xfrm>
            <a:off x="317500" y="3254375"/>
            <a:ext cx="6913563" cy="1470025"/>
          </a:xfrm>
        </p:spPr>
        <p:txBody>
          <a:bodyPr/>
          <a:lstStyle>
            <a:lvl1pPr algn="r">
              <a:defRPr sz="3500"/>
            </a:lvl1pPr>
          </a:lstStyle>
          <a:p>
            <a:r>
              <a:rPr lang="fr-FR"/>
              <a:t>Cliquez pour modifier le style du titre</a:t>
            </a:r>
          </a:p>
        </p:txBody>
      </p:sp>
    </p:spTree>
    <p:extLst>
      <p:ext uri="{BB962C8B-B14F-4D97-AF65-F5344CB8AC3E}">
        <p14:creationId xmlns:p14="http://schemas.microsoft.com/office/powerpoint/2010/main" val="1329777875"/>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49251C97-B890-4D0E-A3BB-E2E4472D19C7}" type="slidenum">
              <a:rPr lang="fr-FR"/>
              <a:pPr>
                <a:defRPr/>
              </a:pPr>
              <a:t>‹N°›</a:t>
            </a:fld>
            <a:endParaRPr lang="fr-FR"/>
          </a:p>
        </p:txBody>
      </p:sp>
    </p:spTree>
    <p:extLst>
      <p:ext uri="{BB962C8B-B14F-4D97-AF65-F5344CB8AC3E}">
        <p14:creationId xmlns:p14="http://schemas.microsoft.com/office/powerpoint/2010/main" val="2013226257"/>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F6521444-ED8E-440F-9FFF-7F09B9355746}" type="slidenum">
              <a:rPr lang="fr-FR"/>
              <a:pPr>
                <a:defRPr/>
              </a:pPr>
              <a:t>‹N°›</a:t>
            </a:fld>
            <a:endParaRPr lang="fr-FR"/>
          </a:p>
        </p:txBody>
      </p:sp>
    </p:spTree>
    <p:extLst>
      <p:ext uri="{BB962C8B-B14F-4D97-AF65-F5344CB8AC3E}">
        <p14:creationId xmlns:p14="http://schemas.microsoft.com/office/powerpoint/2010/main" val="1723432560"/>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6" name="Rectangle 3"/>
          <p:cNvSpPr>
            <a:spLocks noGrp="1" noChangeArrowheads="1"/>
          </p:cNvSpPr>
          <p:nvPr>
            <p:ph type="sldNum" sz="quarter" idx="11"/>
          </p:nvPr>
        </p:nvSpPr>
        <p:spPr>
          <a:ln/>
        </p:spPr>
        <p:txBody>
          <a:bodyPr/>
          <a:lstStyle>
            <a:lvl1pPr>
              <a:defRPr/>
            </a:lvl1pPr>
          </a:lstStyle>
          <a:p>
            <a:pPr>
              <a:defRPr/>
            </a:pPr>
            <a:fld id="{C247098D-4491-4AF3-A097-34E5E7436694}" type="slidenum">
              <a:rPr lang="fr-FR"/>
              <a:pPr>
                <a:defRPr/>
              </a:pPr>
              <a:t>‹N°›</a:t>
            </a:fld>
            <a:endParaRPr lang="fr-FR"/>
          </a:p>
        </p:txBody>
      </p:sp>
    </p:spTree>
    <p:extLst>
      <p:ext uri="{BB962C8B-B14F-4D97-AF65-F5344CB8AC3E}">
        <p14:creationId xmlns:p14="http://schemas.microsoft.com/office/powerpoint/2010/main" val="2309076459"/>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8" name="Rectangle 3"/>
          <p:cNvSpPr>
            <a:spLocks noGrp="1" noChangeArrowheads="1"/>
          </p:cNvSpPr>
          <p:nvPr>
            <p:ph type="sldNum" sz="quarter" idx="11"/>
          </p:nvPr>
        </p:nvSpPr>
        <p:spPr>
          <a:ln/>
        </p:spPr>
        <p:txBody>
          <a:bodyPr/>
          <a:lstStyle>
            <a:lvl1pPr>
              <a:defRPr/>
            </a:lvl1pPr>
          </a:lstStyle>
          <a:p>
            <a:pPr>
              <a:defRPr/>
            </a:pPr>
            <a:fld id="{441FF219-A1C8-47E4-A3A3-23194C283F59}" type="slidenum">
              <a:rPr lang="fr-FR"/>
              <a:pPr>
                <a:defRPr/>
              </a:pPr>
              <a:t>‹N°›</a:t>
            </a:fld>
            <a:endParaRPr lang="fr-FR"/>
          </a:p>
        </p:txBody>
      </p:sp>
    </p:spTree>
    <p:extLst>
      <p:ext uri="{BB962C8B-B14F-4D97-AF65-F5344CB8AC3E}">
        <p14:creationId xmlns:p14="http://schemas.microsoft.com/office/powerpoint/2010/main" val="2597413029"/>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9652AA69-1A9C-4FC0-9514-57AA0CB9E79F}" type="slidenum">
              <a:rPr lang="fr-FR"/>
              <a:pPr>
                <a:defRPr/>
              </a:pPr>
              <a:t>‹N°›</a:t>
            </a:fld>
            <a:endParaRPr lang="fr-FR"/>
          </a:p>
        </p:txBody>
      </p:sp>
    </p:spTree>
    <p:extLst>
      <p:ext uri="{BB962C8B-B14F-4D97-AF65-F5344CB8AC3E}">
        <p14:creationId xmlns:p14="http://schemas.microsoft.com/office/powerpoint/2010/main" val="13532627"/>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4" name="Rectangle 3"/>
          <p:cNvSpPr>
            <a:spLocks noGrp="1" noChangeArrowheads="1"/>
          </p:cNvSpPr>
          <p:nvPr>
            <p:ph type="sldNum" sz="quarter" idx="11"/>
          </p:nvPr>
        </p:nvSpPr>
        <p:spPr>
          <a:ln/>
        </p:spPr>
        <p:txBody>
          <a:bodyPr/>
          <a:lstStyle>
            <a:lvl1pPr>
              <a:defRPr/>
            </a:lvl1pPr>
          </a:lstStyle>
          <a:p>
            <a:pPr>
              <a:defRPr/>
            </a:pPr>
            <a:fld id="{76E927BA-51D8-44EA-A43E-924F62557415}" type="slidenum">
              <a:rPr lang="fr-FR"/>
              <a:pPr>
                <a:defRPr/>
              </a:pPr>
              <a:t>‹N°›</a:t>
            </a:fld>
            <a:endParaRPr lang="fr-FR"/>
          </a:p>
        </p:txBody>
      </p:sp>
    </p:spTree>
    <p:extLst>
      <p:ext uri="{BB962C8B-B14F-4D97-AF65-F5344CB8AC3E}">
        <p14:creationId xmlns:p14="http://schemas.microsoft.com/office/powerpoint/2010/main" val="4258967147"/>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3" name="Rectangle 3"/>
          <p:cNvSpPr>
            <a:spLocks noGrp="1" noChangeArrowheads="1"/>
          </p:cNvSpPr>
          <p:nvPr>
            <p:ph type="sldNum" sz="quarter" idx="11"/>
          </p:nvPr>
        </p:nvSpPr>
        <p:spPr>
          <a:ln/>
        </p:spPr>
        <p:txBody>
          <a:bodyPr/>
          <a:lstStyle>
            <a:lvl1pPr>
              <a:defRPr/>
            </a:lvl1pPr>
          </a:lstStyle>
          <a:p>
            <a:pPr>
              <a:defRPr/>
            </a:pPr>
            <a:fld id="{ED7E4585-4E92-4678-AB48-54C416031B9D}" type="slidenum">
              <a:rPr lang="fr-FR"/>
              <a:pPr>
                <a:defRPr/>
              </a:pPr>
              <a:t>‹N°›</a:t>
            </a:fld>
            <a:endParaRPr lang="fr-FR"/>
          </a:p>
        </p:txBody>
      </p:sp>
    </p:spTree>
    <p:extLst>
      <p:ext uri="{BB962C8B-B14F-4D97-AF65-F5344CB8AC3E}">
        <p14:creationId xmlns:p14="http://schemas.microsoft.com/office/powerpoint/2010/main" val="4130717573"/>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6" name="Rectangle 3"/>
          <p:cNvSpPr>
            <a:spLocks noGrp="1" noChangeArrowheads="1"/>
          </p:cNvSpPr>
          <p:nvPr>
            <p:ph type="sldNum" sz="quarter" idx="11"/>
          </p:nvPr>
        </p:nvSpPr>
        <p:spPr>
          <a:ln/>
        </p:spPr>
        <p:txBody>
          <a:bodyPr/>
          <a:lstStyle>
            <a:lvl1pPr>
              <a:defRPr/>
            </a:lvl1pPr>
          </a:lstStyle>
          <a:p>
            <a:pPr>
              <a:defRPr/>
            </a:pPr>
            <a:fld id="{443169CD-2817-43AD-A42D-2CE396BA1B70}" type="slidenum">
              <a:rPr lang="fr-FR"/>
              <a:pPr>
                <a:defRPr/>
              </a:pPr>
              <a:t>‹N°›</a:t>
            </a:fld>
            <a:endParaRPr lang="fr-FR"/>
          </a:p>
        </p:txBody>
      </p:sp>
    </p:spTree>
    <p:extLst>
      <p:ext uri="{BB962C8B-B14F-4D97-AF65-F5344CB8AC3E}">
        <p14:creationId xmlns:p14="http://schemas.microsoft.com/office/powerpoint/2010/main" val="3303968122"/>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6" name="Rectangle 3"/>
          <p:cNvSpPr>
            <a:spLocks noGrp="1" noChangeArrowheads="1"/>
          </p:cNvSpPr>
          <p:nvPr>
            <p:ph type="sldNum" sz="quarter" idx="11"/>
          </p:nvPr>
        </p:nvSpPr>
        <p:spPr>
          <a:ln/>
        </p:spPr>
        <p:txBody>
          <a:bodyPr/>
          <a:lstStyle>
            <a:lvl1pPr>
              <a:defRPr/>
            </a:lvl1pPr>
          </a:lstStyle>
          <a:p>
            <a:pPr>
              <a:defRPr/>
            </a:pPr>
            <a:fld id="{9AD13CC5-3017-47AB-9B0D-58ADD90EA342}" type="slidenum">
              <a:rPr lang="fr-FR"/>
              <a:pPr>
                <a:defRPr/>
              </a:pPr>
              <a:t>‹N°›</a:t>
            </a:fld>
            <a:endParaRPr lang="fr-FR"/>
          </a:p>
        </p:txBody>
      </p:sp>
    </p:spTree>
    <p:extLst>
      <p:ext uri="{BB962C8B-B14F-4D97-AF65-F5344CB8AC3E}">
        <p14:creationId xmlns:p14="http://schemas.microsoft.com/office/powerpoint/2010/main" val="3904478024"/>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60D8EE1C-49E7-410E-8BBF-18C82BA6998E}" type="slidenum">
              <a:rPr lang="fr-FR"/>
              <a:pPr>
                <a:defRPr/>
              </a:pPr>
              <a:t>‹N°›</a:t>
            </a:fld>
            <a:endParaRPr lang="fr-FR"/>
          </a:p>
        </p:txBody>
      </p:sp>
    </p:spTree>
    <p:extLst>
      <p:ext uri="{BB962C8B-B14F-4D97-AF65-F5344CB8AC3E}">
        <p14:creationId xmlns:p14="http://schemas.microsoft.com/office/powerpoint/2010/main" val="1581475273"/>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31775"/>
            <a:ext cx="2057400" cy="5894388"/>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31775"/>
            <a:ext cx="6019800" cy="5894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20D45B86-E895-414C-A80E-742666EA23F7}" type="slidenum">
              <a:rPr lang="fr-FR"/>
              <a:pPr>
                <a:defRPr/>
              </a:pPr>
              <a:t>‹N°›</a:t>
            </a:fld>
            <a:endParaRPr lang="fr-FR"/>
          </a:p>
        </p:txBody>
      </p:sp>
    </p:spTree>
    <p:extLst>
      <p:ext uri="{BB962C8B-B14F-4D97-AF65-F5344CB8AC3E}">
        <p14:creationId xmlns:p14="http://schemas.microsoft.com/office/powerpoint/2010/main" val="4242520089"/>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1916113" y="231775"/>
            <a:ext cx="6770687" cy="792163"/>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457200" y="1600200"/>
            <a:ext cx="8229600" cy="4525963"/>
          </a:xfrm>
        </p:spPr>
        <p:txBody>
          <a:bodyPr/>
          <a:lstStyle/>
          <a:p>
            <a:pPr lvl="0"/>
            <a:endParaRPr lang="fr-FR" noProof="0" smtClean="0"/>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223B658A-CD60-42CC-BB8A-A7CD2D0BEBF8}" type="slidenum">
              <a:rPr lang="fr-FR"/>
              <a:pPr>
                <a:defRPr/>
              </a:pPr>
              <a:t>‹N°›</a:t>
            </a:fld>
            <a:endParaRPr lang="fr-FR"/>
          </a:p>
        </p:txBody>
      </p:sp>
    </p:spTree>
    <p:extLst>
      <p:ext uri="{BB962C8B-B14F-4D97-AF65-F5344CB8AC3E}">
        <p14:creationId xmlns:p14="http://schemas.microsoft.com/office/powerpoint/2010/main" val="1282000370"/>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31775"/>
            <a:ext cx="8229600" cy="58943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4" name="Rectangle 3"/>
          <p:cNvSpPr>
            <a:spLocks noGrp="1" noChangeArrowheads="1"/>
          </p:cNvSpPr>
          <p:nvPr>
            <p:ph type="sldNum" sz="quarter" idx="11"/>
          </p:nvPr>
        </p:nvSpPr>
        <p:spPr>
          <a:ln/>
        </p:spPr>
        <p:txBody>
          <a:bodyPr/>
          <a:lstStyle>
            <a:lvl1pPr>
              <a:defRPr/>
            </a:lvl1pPr>
          </a:lstStyle>
          <a:p>
            <a:pPr>
              <a:defRPr/>
            </a:pPr>
            <a:fld id="{F39BBD35-8921-49EF-820E-D1ED18E4E7E2}" type="slidenum">
              <a:rPr lang="fr-FR"/>
              <a:pPr>
                <a:defRPr/>
              </a:pPr>
              <a:t>‹N°›</a:t>
            </a:fld>
            <a:endParaRPr lang="fr-FR"/>
          </a:p>
        </p:txBody>
      </p:sp>
    </p:spTree>
    <p:extLst>
      <p:ext uri="{BB962C8B-B14F-4D97-AF65-F5344CB8AC3E}">
        <p14:creationId xmlns:p14="http://schemas.microsoft.com/office/powerpoint/2010/main" val="3484862367"/>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16113" y="231775"/>
            <a:ext cx="6770687" cy="792163"/>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6" name="Rectangle 3"/>
          <p:cNvSpPr>
            <a:spLocks noGrp="1" noChangeArrowheads="1"/>
          </p:cNvSpPr>
          <p:nvPr>
            <p:ph type="sldNum" sz="quarter" idx="11"/>
          </p:nvPr>
        </p:nvSpPr>
        <p:spPr>
          <a:ln/>
        </p:spPr>
        <p:txBody>
          <a:bodyPr/>
          <a:lstStyle>
            <a:lvl1pPr>
              <a:defRPr/>
            </a:lvl1pPr>
          </a:lstStyle>
          <a:p>
            <a:pPr>
              <a:defRPr/>
            </a:pPr>
            <a:fld id="{BD9146E4-66D7-4D14-8EDD-68B3B1B70E03}" type="slidenum">
              <a:rPr lang="fr-FR"/>
              <a:pPr>
                <a:defRPr/>
              </a:pPr>
              <a:t>‹N°›</a:t>
            </a:fld>
            <a:endParaRPr lang="fr-FR"/>
          </a:p>
        </p:txBody>
      </p:sp>
    </p:spTree>
    <p:extLst>
      <p:ext uri="{BB962C8B-B14F-4D97-AF65-F5344CB8AC3E}">
        <p14:creationId xmlns:p14="http://schemas.microsoft.com/office/powerpoint/2010/main" val="3563988448"/>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pPr eaLnBrk="1" latinLnBrk="0" hangingPunct="1"/>
            <a:fld id="{69E29E33-B620-47F9-BB04-8846C2A5AFCC}" type="slidenum">
              <a:rPr kumimoji="0" lang="en-US" smtClean="0"/>
              <a:pPr eaLnBrk="1" latinLnBrk="0" hangingPunct="1"/>
              <a:t>‹N°›</a:t>
            </a:fld>
            <a:endParaRPr kumimoji="0"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fr-FR" smtClean="0"/>
              <a:t>Modifiez le style du titre</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5" name="Rectangle 3"/>
          <p:cNvSpPr>
            <a:spLocks noGrp="1" noChangeArrowheads="1"/>
          </p:cNvSpPr>
          <p:nvPr>
            <p:ph type="sldNum" sz="quarter" idx="11"/>
          </p:nvPr>
        </p:nvSpPr>
        <p:spPr>
          <a:ln/>
        </p:spPr>
        <p:txBody>
          <a:bodyPr/>
          <a:lstStyle>
            <a:lvl1pPr>
              <a:defRPr/>
            </a:lvl1pPr>
          </a:lstStyle>
          <a:p>
            <a:pPr>
              <a:defRPr/>
            </a:pPr>
            <a:fld id="{DF3ADE80-FBD8-4B74-B0B3-F19C7B682F62}" type="slidenum">
              <a:rPr lang="fr-FR"/>
              <a:pPr>
                <a:defRPr/>
              </a:pPr>
              <a:t>‹N°›</a:t>
            </a:fld>
            <a:endParaRPr lang="fr-FR"/>
          </a:p>
        </p:txBody>
      </p:sp>
    </p:spTree>
    <p:extLst>
      <p:ext uri="{BB962C8B-B14F-4D97-AF65-F5344CB8AC3E}">
        <p14:creationId xmlns:p14="http://schemas.microsoft.com/office/powerpoint/2010/main" val="1336392728"/>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5" name="Footer Placeholder 4"/>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6" name="Slide Number Placeholder 5"/>
          <p:cNvSpPr>
            <a:spLocks noGrp="1"/>
          </p:cNvSpPr>
          <p:nvPr>
            <p:ph type="sldNum" sz="quarter" idx="12"/>
          </p:nvPr>
        </p:nvSpPr>
        <p:spPr/>
        <p:txBody>
          <a:bodyPr/>
          <a:lstStyle/>
          <a:p>
            <a:pPr>
              <a:defRPr/>
            </a:pPr>
            <a:fld id="{9652AA69-1A9C-4FC0-9514-57AA0CB9E79F}" type="slidenum">
              <a:rPr lang="fr-FR" smtClean="0"/>
              <a:pPr>
                <a:defRPr/>
              </a:pPr>
              <a:t>‹N°›</a:t>
            </a:fld>
            <a:endParaRPr lang="fr-FR"/>
          </a:p>
        </p:txBody>
      </p:sp>
    </p:spTree>
  </p:cSld>
  <p:clrMapOvr>
    <a:masterClrMapping/>
  </p:clrMapOvr>
  <p:transition spd="med">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6" name="Slide Number Placeholder 5"/>
          <p:cNvSpPr>
            <a:spLocks noGrp="1"/>
          </p:cNvSpPr>
          <p:nvPr>
            <p:ph type="sldNum" sz="quarter" idx="12"/>
          </p:nvPr>
        </p:nvSpPr>
        <p:spPr/>
        <p:txBody>
          <a:bodyPr/>
          <a:lstStyle/>
          <a:p>
            <a:pPr>
              <a:defRPr/>
            </a:pPr>
            <a:fld id="{DF3ADE80-FBD8-4B74-B0B3-F19C7B682F62}" type="slidenum">
              <a:rPr lang="fr-FR" smtClean="0"/>
              <a:pPr>
                <a:defRPr/>
              </a:pPr>
              <a:t>‹N°›</a:t>
            </a:fld>
            <a:endParaRPr lang="fr-F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fr-FR" smtClean="0"/>
              <a:t>Modifiez le style du titre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fr-FR" smtClean="0"/>
              <a:t>Modifiez le style du titre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6" name="Footer Placeholder 5"/>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7" name="Slide Number Placeholder 6"/>
          <p:cNvSpPr>
            <a:spLocks noGrp="1"/>
          </p:cNvSpPr>
          <p:nvPr>
            <p:ph type="sldNum" sz="quarter" idx="12"/>
          </p:nvPr>
        </p:nvSpPr>
        <p:spPr/>
        <p:txBody>
          <a:bodyPr/>
          <a:lstStyle/>
          <a:p>
            <a:pPr>
              <a:defRPr/>
            </a:pPr>
            <a:fld id="{0C758730-4267-4BF0-9FB8-0877FF63180F}" type="slidenum">
              <a:rPr lang="fr-FR" smtClean="0"/>
              <a:pPr>
                <a:defRPr/>
              </a:pPr>
              <a:t>‹N°›</a:t>
            </a:fld>
            <a:endParaRPr lang="fr-FR"/>
          </a:p>
        </p:txBody>
      </p:sp>
    </p:spTree>
  </p:cSld>
  <p:clrMapOvr>
    <a:masterClrMapping/>
  </p:clrMapOvr>
  <p:transition spd="med">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8" name="Footer Placeholder 7"/>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9" name="Slide Number Placeholder 8"/>
          <p:cNvSpPr>
            <a:spLocks noGrp="1"/>
          </p:cNvSpPr>
          <p:nvPr>
            <p:ph type="sldNum" sz="quarter" idx="12"/>
          </p:nvPr>
        </p:nvSpPr>
        <p:spPr/>
        <p:txBody>
          <a:bodyPr/>
          <a:lstStyle/>
          <a:p>
            <a:pPr>
              <a:defRPr/>
            </a:pPr>
            <a:fld id="{B81933C5-B32F-4477-90CF-FC36FFA68155}" type="slidenum">
              <a:rPr lang="fr-FR" smtClean="0"/>
              <a:pPr>
                <a:defRPr/>
              </a:pPr>
              <a:t>‹N°›</a:t>
            </a:fld>
            <a:endParaRPr lang="fr-FR"/>
          </a:p>
        </p:txBody>
      </p:sp>
    </p:spTree>
  </p:cSld>
  <p:clrMapOvr>
    <a:masterClrMapping/>
  </p:clrMapOvr>
  <p:transition spd="med">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4" name="Footer Placeholder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Slide Number Placeholder 4"/>
          <p:cNvSpPr>
            <a:spLocks noGrp="1"/>
          </p:cNvSpPr>
          <p:nvPr>
            <p:ph type="sldNum" sz="quarter" idx="12"/>
          </p:nvPr>
        </p:nvSpPr>
        <p:spPr/>
        <p:txBody>
          <a:bodyPr/>
          <a:lstStyle/>
          <a:p>
            <a:pPr>
              <a:defRPr/>
            </a:pPr>
            <a:fld id="{85C0546C-8F8A-4DE0-9629-03606ADA99D4}" type="slidenum">
              <a:rPr lang="fr-FR" smtClean="0"/>
              <a:pPr>
                <a:defRPr/>
              </a:pPr>
              <a:t>‹N°›</a:t>
            </a:fld>
            <a:endParaRPr lang="fr-FR"/>
          </a:p>
        </p:txBody>
      </p:sp>
    </p:spTree>
  </p:cSld>
  <p:clrMapOvr>
    <a:masterClrMapping/>
  </p:clrMapOvr>
  <p:transition spd="med">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3" name="Footer Placeholder 2"/>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4" name="Slide Number Placeholder 3"/>
          <p:cNvSpPr>
            <a:spLocks noGrp="1"/>
          </p:cNvSpPr>
          <p:nvPr>
            <p:ph type="sldNum" sz="quarter" idx="12"/>
          </p:nvPr>
        </p:nvSpPr>
        <p:spPr/>
        <p:txBody>
          <a:bodyPr/>
          <a:lstStyle/>
          <a:p>
            <a:pPr>
              <a:defRPr/>
            </a:pPr>
            <a:fld id="{396C17E4-79D9-4DB6-AE4E-533400B78F9B}" type="slidenum">
              <a:rPr lang="fr-FR" smtClean="0"/>
              <a:pPr>
                <a:defRPr/>
              </a:pPr>
              <a:t>‹N°›</a:t>
            </a:fld>
            <a:endParaRPr lang="fr-FR"/>
          </a:p>
        </p:txBody>
      </p:sp>
    </p:spTree>
  </p:cSld>
  <p:clrMapOvr>
    <a:masterClrMapping/>
  </p:clrMapOvr>
  <p:transition spd="med">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6" name="Footer Placeholder 5"/>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7" name="Slide Number Placeholder 6"/>
          <p:cNvSpPr>
            <a:spLocks noGrp="1"/>
          </p:cNvSpPr>
          <p:nvPr>
            <p:ph type="sldNum" sz="quarter" idx="12"/>
          </p:nvPr>
        </p:nvSpPr>
        <p:spPr/>
        <p:txBody>
          <a:bodyPr/>
          <a:lstStyle/>
          <a:p>
            <a:pPr>
              <a:defRPr/>
            </a:pPr>
            <a:fld id="{70FF9384-4B3D-4C82-B2A0-1943C9F7DA29}" type="slidenum">
              <a:rPr lang="fr-FR" smtClean="0"/>
              <a:pPr>
                <a:defRPr/>
              </a:pPr>
              <a:t>‹N°›</a:t>
            </a:fld>
            <a:endParaRPr lang="fr-F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fr-FR" smtClean="0"/>
              <a:t>Modifiez le style du titre</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5" name="Date Placeholder 4"/>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7" name="Slide Number Placeholder 6"/>
          <p:cNvSpPr>
            <a:spLocks noGrp="1"/>
          </p:cNvSpPr>
          <p:nvPr>
            <p:ph type="sldNum" sz="quarter" idx="12"/>
          </p:nvPr>
        </p:nvSpPr>
        <p:spPr/>
        <p:txBody>
          <a:bodyPr/>
          <a:lstStyle/>
          <a:p>
            <a:pPr>
              <a:defRPr/>
            </a:pPr>
            <a:fld id="{8811F24C-4EEE-4B79-9159-9AFB1171D0DE}" type="slidenum">
              <a:rPr lang="fr-FR" smtClean="0"/>
              <a:pPr>
                <a:defRPr/>
              </a:pPr>
              <a:t>‹N°›</a:t>
            </a:fld>
            <a:endParaRPr lang="fr-F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fr-FR" smtClean="0"/>
              <a:t>Modifiez le style du titre</a:t>
            </a:r>
            <a:endParaRPr lang="en-US" dirty="0"/>
          </a:p>
        </p:txBody>
      </p:sp>
    </p:spTree>
  </p:cSld>
  <p:clrMapOvr>
    <a:masterClrMapping/>
  </p:clrMapOvr>
  <p:transition spd="med">
    <p:wipe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5" name="Footer Placeholder 4"/>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6" name="Slide Number Placeholder 5"/>
          <p:cNvSpPr>
            <a:spLocks noGrp="1"/>
          </p:cNvSpPr>
          <p:nvPr>
            <p:ph type="sldNum" sz="quarter" idx="12"/>
          </p:nvPr>
        </p:nvSpPr>
        <p:spPr/>
        <p:txBody>
          <a:bodyPr/>
          <a:lstStyle/>
          <a:p>
            <a:pPr>
              <a:defRPr/>
            </a:pPr>
            <a:fld id="{473298DF-D386-4F95-8344-74A11E818C38}" type="slidenum">
              <a:rPr lang="fr-FR" smtClean="0"/>
              <a:pPr>
                <a:defRPr/>
              </a:pPr>
              <a:t>‹N°›</a:t>
            </a:fld>
            <a:endParaRPr lang="fr-FR"/>
          </a:p>
        </p:txBody>
      </p:sp>
    </p:spTree>
  </p:cSld>
  <p:clrMapOvr>
    <a:masterClrMapping/>
  </p:clrMapOvr>
  <p:transition spd="med">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2/13/2017</a:t>
            </a:fld>
            <a:endParaRPr lang="en-US"/>
          </a:p>
        </p:txBody>
      </p:sp>
      <p:sp>
        <p:nvSpPr>
          <p:cNvPr id="5" name="Footer Placeholder 4"/>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6" name="Slide Number Placeholder 5"/>
          <p:cNvSpPr>
            <a:spLocks noGrp="1"/>
          </p:cNvSpPr>
          <p:nvPr>
            <p:ph type="sldNum" sz="quarter" idx="12"/>
          </p:nvPr>
        </p:nvSpPr>
        <p:spPr/>
        <p:txBody>
          <a:bodyPr/>
          <a:lstStyle/>
          <a:p>
            <a:pPr>
              <a:defRPr/>
            </a:pPr>
            <a:fld id="{634FFA54-7DC0-454E-8E9F-EB9165E3AE98}" type="slidenum">
              <a:rPr lang="fr-FR" smtClean="0"/>
              <a:pPr>
                <a:defRPr/>
              </a:pPr>
              <a:t>‹N°›</a:t>
            </a:fld>
            <a:endParaRPr lang="fr-FR"/>
          </a:p>
        </p:txBody>
      </p:sp>
    </p:spTree>
  </p:cSld>
  <p:clrMapOvr>
    <a:masterClrMapping/>
  </p:clrMapOvr>
  <p:transition spd="med">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6" name="Rectangle 3"/>
          <p:cNvSpPr>
            <a:spLocks noGrp="1" noChangeArrowheads="1"/>
          </p:cNvSpPr>
          <p:nvPr>
            <p:ph type="sldNum" sz="quarter" idx="11"/>
          </p:nvPr>
        </p:nvSpPr>
        <p:spPr>
          <a:ln/>
        </p:spPr>
        <p:txBody>
          <a:bodyPr/>
          <a:lstStyle>
            <a:lvl1pPr>
              <a:defRPr/>
            </a:lvl1pPr>
          </a:lstStyle>
          <a:p>
            <a:pPr>
              <a:defRPr/>
            </a:pPr>
            <a:fld id="{0C758730-4267-4BF0-9FB8-0877FF63180F}" type="slidenum">
              <a:rPr lang="fr-FR"/>
              <a:pPr>
                <a:defRPr/>
              </a:pPr>
              <a:t>‹N°›</a:t>
            </a:fld>
            <a:endParaRPr lang="fr-FR"/>
          </a:p>
        </p:txBody>
      </p:sp>
    </p:spTree>
    <p:extLst>
      <p:ext uri="{BB962C8B-B14F-4D97-AF65-F5344CB8AC3E}">
        <p14:creationId xmlns:p14="http://schemas.microsoft.com/office/powerpoint/2010/main" val="1610221393"/>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8" name="Rectangle 3"/>
          <p:cNvSpPr>
            <a:spLocks noGrp="1" noChangeArrowheads="1"/>
          </p:cNvSpPr>
          <p:nvPr>
            <p:ph type="sldNum" sz="quarter" idx="11"/>
          </p:nvPr>
        </p:nvSpPr>
        <p:spPr>
          <a:ln/>
        </p:spPr>
        <p:txBody>
          <a:bodyPr/>
          <a:lstStyle>
            <a:lvl1pPr>
              <a:defRPr/>
            </a:lvl1pPr>
          </a:lstStyle>
          <a:p>
            <a:pPr>
              <a:defRPr/>
            </a:pPr>
            <a:fld id="{B81933C5-B32F-4477-90CF-FC36FFA68155}" type="slidenum">
              <a:rPr lang="fr-FR"/>
              <a:pPr>
                <a:defRPr/>
              </a:pPr>
              <a:t>‹N°›</a:t>
            </a:fld>
            <a:endParaRPr lang="fr-FR"/>
          </a:p>
        </p:txBody>
      </p:sp>
    </p:spTree>
    <p:extLst>
      <p:ext uri="{BB962C8B-B14F-4D97-AF65-F5344CB8AC3E}">
        <p14:creationId xmlns:p14="http://schemas.microsoft.com/office/powerpoint/2010/main" val="154148278"/>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4" name="Rectangle 3"/>
          <p:cNvSpPr>
            <a:spLocks noGrp="1" noChangeArrowheads="1"/>
          </p:cNvSpPr>
          <p:nvPr>
            <p:ph type="sldNum" sz="quarter" idx="11"/>
          </p:nvPr>
        </p:nvSpPr>
        <p:spPr>
          <a:ln/>
        </p:spPr>
        <p:txBody>
          <a:bodyPr/>
          <a:lstStyle>
            <a:lvl1pPr>
              <a:defRPr/>
            </a:lvl1pPr>
          </a:lstStyle>
          <a:p>
            <a:pPr>
              <a:defRPr/>
            </a:pPr>
            <a:fld id="{85C0546C-8F8A-4DE0-9629-03606ADA99D4}" type="slidenum">
              <a:rPr lang="fr-FR"/>
              <a:pPr>
                <a:defRPr/>
              </a:pPr>
              <a:t>‹N°›</a:t>
            </a:fld>
            <a:endParaRPr lang="fr-FR"/>
          </a:p>
        </p:txBody>
      </p:sp>
    </p:spTree>
    <p:extLst>
      <p:ext uri="{BB962C8B-B14F-4D97-AF65-F5344CB8AC3E}">
        <p14:creationId xmlns:p14="http://schemas.microsoft.com/office/powerpoint/2010/main" val="1205051109"/>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3" name="Rectangle 3"/>
          <p:cNvSpPr>
            <a:spLocks noGrp="1" noChangeArrowheads="1"/>
          </p:cNvSpPr>
          <p:nvPr>
            <p:ph type="sldNum" sz="quarter" idx="11"/>
          </p:nvPr>
        </p:nvSpPr>
        <p:spPr>
          <a:ln/>
        </p:spPr>
        <p:txBody>
          <a:bodyPr/>
          <a:lstStyle>
            <a:lvl1pPr>
              <a:defRPr/>
            </a:lvl1pPr>
          </a:lstStyle>
          <a:p>
            <a:pPr>
              <a:defRPr/>
            </a:pPr>
            <a:fld id="{396C17E4-79D9-4DB6-AE4E-533400B78F9B}" type="slidenum">
              <a:rPr lang="fr-FR"/>
              <a:pPr>
                <a:defRPr/>
              </a:pPr>
              <a:t>‹N°›</a:t>
            </a:fld>
            <a:endParaRPr lang="fr-FR"/>
          </a:p>
        </p:txBody>
      </p:sp>
    </p:spTree>
    <p:extLst>
      <p:ext uri="{BB962C8B-B14F-4D97-AF65-F5344CB8AC3E}">
        <p14:creationId xmlns:p14="http://schemas.microsoft.com/office/powerpoint/2010/main" val="45295655"/>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6" name="Rectangle 3"/>
          <p:cNvSpPr>
            <a:spLocks noGrp="1" noChangeArrowheads="1"/>
          </p:cNvSpPr>
          <p:nvPr>
            <p:ph type="sldNum" sz="quarter" idx="11"/>
          </p:nvPr>
        </p:nvSpPr>
        <p:spPr>
          <a:ln/>
        </p:spPr>
        <p:txBody>
          <a:bodyPr/>
          <a:lstStyle>
            <a:lvl1pPr>
              <a:defRPr/>
            </a:lvl1pPr>
          </a:lstStyle>
          <a:p>
            <a:pPr>
              <a:defRPr/>
            </a:pPr>
            <a:fld id="{70FF9384-4B3D-4C82-B2A0-1943C9F7DA29}" type="slidenum">
              <a:rPr lang="fr-FR"/>
              <a:pPr>
                <a:defRPr/>
              </a:pPr>
              <a:t>‹N°›</a:t>
            </a:fld>
            <a:endParaRPr lang="fr-FR"/>
          </a:p>
        </p:txBody>
      </p:sp>
    </p:spTree>
    <p:extLst>
      <p:ext uri="{BB962C8B-B14F-4D97-AF65-F5344CB8AC3E}">
        <p14:creationId xmlns:p14="http://schemas.microsoft.com/office/powerpoint/2010/main" val="2264873207"/>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r>
              <a:rPr lang="fr-FR">
                <a:solidFill>
                  <a:srgbClr val="808080"/>
                </a:solidFill>
              </a:rPr>
              <a:t>Direction des retraites et de la solidarité</a:t>
            </a:r>
          </a:p>
        </p:txBody>
      </p:sp>
      <p:sp>
        <p:nvSpPr>
          <p:cNvPr id="6" name="Rectangle 3"/>
          <p:cNvSpPr>
            <a:spLocks noGrp="1" noChangeArrowheads="1"/>
          </p:cNvSpPr>
          <p:nvPr>
            <p:ph type="sldNum" sz="quarter" idx="11"/>
          </p:nvPr>
        </p:nvSpPr>
        <p:spPr>
          <a:ln/>
        </p:spPr>
        <p:txBody>
          <a:bodyPr/>
          <a:lstStyle>
            <a:lvl1pPr>
              <a:defRPr/>
            </a:lvl1pPr>
          </a:lstStyle>
          <a:p>
            <a:pPr>
              <a:defRPr/>
            </a:pPr>
            <a:fld id="{8811F24C-4EEE-4B79-9159-9AFB1171D0DE}" type="slidenum">
              <a:rPr lang="fr-FR"/>
              <a:pPr>
                <a:defRPr/>
              </a:pPr>
              <a:t>‹N°›</a:t>
            </a:fld>
            <a:endParaRPr lang="fr-FR"/>
          </a:p>
        </p:txBody>
      </p:sp>
    </p:spTree>
    <p:extLst>
      <p:ext uri="{BB962C8B-B14F-4D97-AF65-F5344CB8AC3E}">
        <p14:creationId xmlns:p14="http://schemas.microsoft.com/office/powerpoint/2010/main" val="1521171979"/>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7250" name="Rectangle 2"/>
          <p:cNvSpPr>
            <a:spLocks noGrp="1" noChangeArrowheads="1"/>
          </p:cNvSpPr>
          <p:nvPr>
            <p:ph type="ftr" sz="quarter" idx="3"/>
          </p:nvPr>
        </p:nvSpPr>
        <p:spPr bwMode="auto">
          <a:xfrm>
            <a:off x="355600" y="6400800"/>
            <a:ext cx="217328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bg2"/>
                </a:solidFill>
                <a:latin typeface="Arial" pitchFamily="34" charset="0"/>
              </a:defRPr>
            </a:lvl1pPr>
          </a:lstStyle>
          <a:p>
            <a:pPr fontAlgn="base">
              <a:spcBef>
                <a:spcPct val="0"/>
              </a:spcBef>
              <a:spcAft>
                <a:spcPct val="0"/>
              </a:spcAft>
              <a:defRPr/>
            </a:pPr>
            <a:r>
              <a:rPr lang="fr-FR">
                <a:solidFill>
                  <a:srgbClr val="808080"/>
                </a:solidFill>
              </a:rPr>
              <a:t>Direction des retraites et de la solidarité</a:t>
            </a:r>
          </a:p>
        </p:txBody>
      </p:sp>
      <p:sp>
        <p:nvSpPr>
          <p:cNvPr id="1077251" name="Rectangle 3"/>
          <p:cNvSpPr>
            <a:spLocks noGrp="1" noChangeArrowheads="1"/>
          </p:cNvSpPr>
          <p:nvPr>
            <p:ph type="sldNum" sz="quarter" idx="4"/>
          </p:nvPr>
        </p:nvSpPr>
        <p:spPr bwMode="auto">
          <a:xfrm>
            <a:off x="250825" y="6410325"/>
            <a:ext cx="360363" cy="258763"/>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r">
              <a:defRPr sz="1000">
                <a:solidFill>
                  <a:srgbClr val="ED1C24"/>
                </a:solidFill>
                <a:latin typeface="Arial" pitchFamily="34" charset="0"/>
              </a:defRPr>
            </a:lvl1pPr>
          </a:lstStyle>
          <a:p>
            <a:pPr fontAlgn="base">
              <a:spcBef>
                <a:spcPct val="0"/>
              </a:spcBef>
              <a:spcAft>
                <a:spcPct val="0"/>
              </a:spcAft>
              <a:defRPr/>
            </a:pPr>
            <a:fld id="{B8243D85-7AA0-4EF3-91E2-F86366E19A11}" type="slidenum">
              <a:rPr lang="fr-FR"/>
              <a:pPr fontAlgn="base">
                <a:spcBef>
                  <a:spcPct val="0"/>
                </a:spcBef>
                <a:spcAft>
                  <a:spcPct val="0"/>
                </a:spcAft>
                <a:defRPr/>
              </a:pPr>
              <a:t>‹N°›</a:t>
            </a:fld>
            <a:endParaRPr lang="fr-FR"/>
          </a:p>
        </p:txBody>
      </p:sp>
      <p:sp>
        <p:nvSpPr>
          <p:cNvPr id="3076" name="Line 4"/>
          <p:cNvSpPr>
            <a:spLocks noChangeShapeType="1"/>
          </p:cNvSpPr>
          <p:nvPr/>
        </p:nvSpPr>
        <p:spPr bwMode="auto">
          <a:xfrm>
            <a:off x="611188" y="6453188"/>
            <a:ext cx="0" cy="1444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077" name="Line 5"/>
          <p:cNvSpPr>
            <a:spLocks noChangeShapeType="1"/>
          </p:cNvSpPr>
          <p:nvPr/>
        </p:nvSpPr>
        <p:spPr bwMode="auto">
          <a:xfrm>
            <a:off x="250825" y="6453188"/>
            <a:ext cx="0" cy="1444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078" name="Rectangle 6"/>
          <p:cNvSpPr>
            <a:spLocks noChangeArrowheads="1"/>
          </p:cNvSpPr>
          <p:nvPr/>
        </p:nvSpPr>
        <p:spPr bwMode="auto">
          <a:xfrm>
            <a:off x="1979613" y="198438"/>
            <a:ext cx="6707187"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fr-FR" altLang="fr-FR" sz="3000" smtClean="0">
              <a:solidFill>
                <a:srgbClr val="E71D1D"/>
              </a:solidFill>
            </a:endParaRPr>
          </a:p>
        </p:txBody>
      </p:sp>
      <p:sp>
        <p:nvSpPr>
          <p:cNvPr id="3079" name="Rectangle 7"/>
          <p:cNvSpPr>
            <a:spLocks noChangeArrowheads="1"/>
          </p:cNvSpPr>
          <p:nvPr/>
        </p:nvSpPr>
        <p:spPr bwMode="auto">
          <a:xfrm>
            <a:off x="250825" y="260350"/>
            <a:ext cx="720725" cy="719138"/>
          </a:xfrm>
          <a:prstGeom prst="rect">
            <a:avLst/>
          </a:prstGeom>
          <a:solidFill>
            <a:srgbClr val="E71D1D"/>
          </a:solidFill>
          <a:ln w="9525">
            <a:solidFill>
              <a:srgbClr val="ED1C24"/>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fr-FR" altLang="fr-FR" smtClean="0">
              <a:solidFill>
                <a:srgbClr val="000000"/>
              </a:solidFill>
            </a:endParaRPr>
          </a:p>
        </p:txBody>
      </p:sp>
      <p:pic>
        <p:nvPicPr>
          <p:cNvPr id="3080" name="Picture 8" descr="silhouett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7600" y="260350"/>
            <a:ext cx="717550" cy="719138"/>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081" name="Line 9"/>
          <p:cNvSpPr>
            <a:spLocks noChangeShapeType="1"/>
          </p:cNvSpPr>
          <p:nvPr/>
        </p:nvSpPr>
        <p:spPr bwMode="auto">
          <a:xfrm>
            <a:off x="2052638" y="1077913"/>
            <a:ext cx="7091362" cy="0"/>
          </a:xfrm>
          <a:prstGeom prst="line">
            <a:avLst/>
          </a:prstGeom>
          <a:noFill/>
          <a:ln w="9525">
            <a:solidFill>
              <a:srgbClr val="E71D1D"/>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3082" name="Rectangle 10"/>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Texte</a:t>
            </a:r>
          </a:p>
          <a:p>
            <a:pPr lvl="1"/>
            <a:r>
              <a:rPr lang="fr-FR" altLang="fr-FR" smtClean="0"/>
              <a:t>Texte</a:t>
            </a:r>
          </a:p>
          <a:p>
            <a:pPr lvl="2"/>
            <a:r>
              <a:rPr lang="fr-FR" altLang="fr-FR" smtClean="0"/>
              <a:t>Texte </a:t>
            </a:r>
          </a:p>
          <a:p>
            <a:pPr lvl="0"/>
            <a:r>
              <a:rPr lang="fr-FR" altLang="fr-FR" smtClean="0"/>
              <a:t>Texte</a:t>
            </a:r>
          </a:p>
          <a:p>
            <a:pPr lvl="1"/>
            <a:r>
              <a:rPr lang="fr-FR" altLang="fr-FR" smtClean="0"/>
              <a:t>Texte</a:t>
            </a:r>
          </a:p>
          <a:p>
            <a:pPr lvl="2"/>
            <a:r>
              <a:rPr lang="fr-FR" altLang="fr-FR" smtClean="0"/>
              <a:t>Texte</a:t>
            </a:r>
          </a:p>
          <a:p>
            <a:pPr lvl="3"/>
            <a:r>
              <a:rPr lang="fr-FR" altLang="fr-FR" smtClean="0"/>
              <a:t>Texte </a:t>
            </a:r>
          </a:p>
        </p:txBody>
      </p:sp>
      <p:sp>
        <p:nvSpPr>
          <p:cNvPr id="3083" name="Rectangle 11"/>
          <p:cNvSpPr>
            <a:spLocks noGrp="1" noChangeArrowheads="1"/>
          </p:cNvSpPr>
          <p:nvPr>
            <p:ph type="title"/>
          </p:nvPr>
        </p:nvSpPr>
        <p:spPr bwMode="auto">
          <a:xfrm>
            <a:off x="1916113" y="231775"/>
            <a:ext cx="67706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10800" rIns="54000" bIns="10800" numCol="1" anchor="ctr" anchorCtr="0" compatLnSpc="1">
            <a:prstTxWarp prst="textNoShape">
              <a:avLst/>
            </a:prstTxWarp>
          </a:bodyPr>
          <a:lstStyle/>
          <a:p>
            <a:pPr lvl="0"/>
            <a:r>
              <a:rPr lang="fr-FR" altLang="fr-FR" smtClean="0"/>
              <a:t>Cliquez pour modifier le style du titre</a:t>
            </a:r>
          </a:p>
        </p:txBody>
      </p:sp>
    </p:spTree>
    <p:extLst>
      <p:ext uri="{BB962C8B-B14F-4D97-AF65-F5344CB8AC3E}">
        <p14:creationId xmlns:p14="http://schemas.microsoft.com/office/powerpoint/2010/main" val="1749650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wipe dir="r"/>
  </p:transition>
  <p:hf hdr="0" dt="0"/>
  <p:txStyles>
    <p:titleStyle>
      <a:lvl1pPr algn="l" rtl="0" eaLnBrk="0" fontAlgn="base" hangingPunct="0">
        <a:spcBef>
          <a:spcPct val="0"/>
        </a:spcBef>
        <a:spcAft>
          <a:spcPct val="0"/>
        </a:spcAft>
        <a:defRPr sz="3000">
          <a:solidFill>
            <a:srgbClr val="E71D1D"/>
          </a:solidFill>
          <a:latin typeface="+mj-lt"/>
          <a:ea typeface="+mj-ea"/>
          <a:cs typeface="+mj-cs"/>
        </a:defRPr>
      </a:lvl1pPr>
      <a:lvl2pPr algn="l" rtl="0" eaLnBrk="0" fontAlgn="base" hangingPunct="0">
        <a:spcBef>
          <a:spcPct val="0"/>
        </a:spcBef>
        <a:spcAft>
          <a:spcPct val="0"/>
        </a:spcAft>
        <a:defRPr sz="3000">
          <a:solidFill>
            <a:srgbClr val="E71D1D"/>
          </a:solidFill>
          <a:latin typeface="Arial" pitchFamily="34" charset="0"/>
        </a:defRPr>
      </a:lvl2pPr>
      <a:lvl3pPr algn="l" rtl="0" eaLnBrk="0" fontAlgn="base" hangingPunct="0">
        <a:spcBef>
          <a:spcPct val="0"/>
        </a:spcBef>
        <a:spcAft>
          <a:spcPct val="0"/>
        </a:spcAft>
        <a:defRPr sz="3000">
          <a:solidFill>
            <a:srgbClr val="E71D1D"/>
          </a:solidFill>
          <a:latin typeface="Arial" pitchFamily="34" charset="0"/>
        </a:defRPr>
      </a:lvl3pPr>
      <a:lvl4pPr algn="l" rtl="0" eaLnBrk="0" fontAlgn="base" hangingPunct="0">
        <a:spcBef>
          <a:spcPct val="0"/>
        </a:spcBef>
        <a:spcAft>
          <a:spcPct val="0"/>
        </a:spcAft>
        <a:defRPr sz="3000">
          <a:solidFill>
            <a:srgbClr val="E71D1D"/>
          </a:solidFill>
          <a:latin typeface="Arial" pitchFamily="34" charset="0"/>
        </a:defRPr>
      </a:lvl4pPr>
      <a:lvl5pPr algn="l" rtl="0" eaLnBrk="0" fontAlgn="base" hangingPunct="0">
        <a:spcBef>
          <a:spcPct val="0"/>
        </a:spcBef>
        <a:spcAft>
          <a:spcPct val="0"/>
        </a:spcAft>
        <a:defRPr sz="3000">
          <a:solidFill>
            <a:srgbClr val="E71D1D"/>
          </a:solidFill>
          <a:latin typeface="Arial" pitchFamily="34" charset="0"/>
        </a:defRPr>
      </a:lvl5pPr>
      <a:lvl6pPr marL="457200" algn="l" rtl="0" fontAlgn="base">
        <a:spcBef>
          <a:spcPct val="0"/>
        </a:spcBef>
        <a:spcAft>
          <a:spcPct val="0"/>
        </a:spcAft>
        <a:defRPr sz="3000">
          <a:solidFill>
            <a:srgbClr val="E71D1D"/>
          </a:solidFill>
          <a:latin typeface="Arial" pitchFamily="34" charset="0"/>
        </a:defRPr>
      </a:lvl6pPr>
      <a:lvl7pPr marL="914400" algn="l" rtl="0" fontAlgn="base">
        <a:spcBef>
          <a:spcPct val="0"/>
        </a:spcBef>
        <a:spcAft>
          <a:spcPct val="0"/>
        </a:spcAft>
        <a:defRPr sz="3000">
          <a:solidFill>
            <a:srgbClr val="E71D1D"/>
          </a:solidFill>
          <a:latin typeface="Arial" pitchFamily="34" charset="0"/>
        </a:defRPr>
      </a:lvl7pPr>
      <a:lvl8pPr marL="1371600" algn="l" rtl="0" fontAlgn="base">
        <a:spcBef>
          <a:spcPct val="0"/>
        </a:spcBef>
        <a:spcAft>
          <a:spcPct val="0"/>
        </a:spcAft>
        <a:defRPr sz="3000">
          <a:solidFill>
            <a:srgbClr val="E71D1D"/>
          </a:solidFill>
          <a:latin typeface="Arial" pitchFamily="34" charset="0"/>
        </a:defRPr>
      </a:lvl8pPr>
      <a:lvl9pPr marL="1828800" algn="l" rtl="0" fontAlgn="base">
        <a:spcBef>
          <a:spcPct val="0"/>
        </a:spcBef>
        <a:spcAft>
          <a:spcPct val="0"/>
        </a:spcAft>
        <a:defRPr sz="3000">
          <a:solidFill>
            <a:srgbClr val="E71D1D"/>
          </a:solidFill>
          <a:latin typeface="Arial" pitchFamily="34" charset="0"/>
        </a:defRPr>
      </a:lvl9pPr>
    </p:titleStyle>
    <p:bodyStyle>
      <a:lvl1pPr marL="342900" indent="-342900" algn="l" rtl="0" eaLnBrk="0" fontAlgn="base" hangingPunct="0">
        <a:spcBef>
          <a:spcPct val="20000"/>
        </a:spcBef>
        <a:spcAft>
          <a:spcPct val="0"/>
        </a:spcAft>
        <a:buClr>
          <a:srgbClr val="E71D1D"/>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728999"/>
        </a:buClr>
        <a:buFont typeface="Wingdings" pitchFamily="2" charset="2"/>
        <a:buChar char="§"/>
        <a:defRPr sz="2800">
          <a:solidFill>
            <a:srgbClr val="728999"/>
          </a:solidFill>
          <a:latin typeface="+mn-lt"/>
        </a:defRPr>
      </a:lvl2pPr>
      <a:lvl3pPr marL="1143000" indent="-228600" algn="l" rtl="0" eaLnBrk="0" fontAlgn="base" hangingPunct="0">
        <a:spcBef>
          <a:spcPct val="20000"/>
        </a:spcBef>
        <a:spcAft>
          <a:spcPct val="0"/>
        </a:spcAft>
        <a:buClr>
          <a:srgbClr val="728999"/>
        </a:buClr>
        <a:buFont typeface="Wingdings" pitchFamily="2" charset="2"/>
        <a:buChar char="§"/>
        <a:defRPr sz="2400">
          <a:solidFill>
            <a:srgbClr val="728999"/>
          </a:solidFill>
          <a:latin typeface="+mn-lt"/>
        </a:defRPr>
      </a:lvl3pPr>
      <a:lvl4pPr marL="1600200" indent="-228600" algn="l" rtl="0" eaLnBrk="0" fontAlgn="base" hangingPunct="0">
        <a:spcBef>
          <a:spcPct val="20000"/>
        </a:spcBef>
        <a:spcAft>
          <a:spcPct val="0"/>
        </a:spcAft>
        <a:buFont typeface="Wingdings" pitchFamily="2" charset="2"/>
        <a:buChar char="§"/>
        <a:defRPr sz="2000">
          <a:solidFill>
            <a:srgbClr val="728999"/>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7250" name="Rectangle 2"/>
          <p:cNvSpPr>
            <a:spLocks noGrp="1" noChangeArrowheads="1"/>
          </p:cNvSpPr>
          <p:nvPr>
            <p:ph type="ftr" sz="quarter" idx="3"/>
          </p:nvPr>
        </p:nvSpPr>
        <p:spPr bwMode="auto">
          <a:xfrm>
            <a:off x="355600" y="6400800"/>
            <a:ext cx="217328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bg2"/>
                </a:solidFill>
                <a:latin typeface="Arial" pitchFamily="34" charset="0"/>
              </a:defRPr>
            </a:lvl1pPr>
          </a:lstStyle>
          <a:p>
            <a:pPr fontAlgn="base">
              <a:spcBef>
                <a:spcPct val="0"/>
              </a:spcBef>
              <a:spcAft>
                <a:spcPct val="0"/>
              </a:spcAft>
              <a:defRPr/>
            </a:pPr>
            <a:r>
              <a:rPr lang="fr-FR">
                <a:solidFill>
                  <a:srgbClr val="808080"/>
                </a:solidFill>
              </a:rPr>
              <a:t>Direction des retraites et de la solidarité</a:t>
            </a:r>
          </a:p>
        </p:txBody>
      </p:sp>
      <p:sp>
        <p:nvSpPr>
          <p:cNvPr id="1077251" name="Rectangle 3"/>
          <p:cNvSpPr>
            <a:spLocks noGrp="1" noChangeArrowheads="1"/>
          </p:cNvSpPr>
          <p:nvPr>
            <p:ph type="sldNum" sz="quarter" idx="4"/>
          </p:nvPr>
        </p:nvSpPr>
        <p:spPr bwMode="auto">
          <a:xfrm>
            <a:off x="250825" y="6410325"/>
            <a:ext cx="360363" cy="258763"/>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r">
              <a:defRPr sz="1000">
                <a:solidFill>
                  <a:srgbClr val="ED1C24"/>
                </a:solidFill>
                <a:latin typeface="Arial" pitchFamily="34" charset="0"/>
              </a:defRPr>
            </a:lvl1pPr>
          </a:lstStyle>
          <a:p>
            <a:pPr fontAlgn="base">
              <a:spcBef>
                <a:spcPct val="0"/>
              </a:spcBef>
              <a:spcAft>
                <a:spcPct val="0"/>
              </a:spcAft>
              <a:defRPr/>
            </a:pPr>
            <a:fld id="{DB45A7E0-1198-4C32-A892-6E29A13AAFAD}" type="slidenum">
              <a:rPr lang="fr-FR"/>
              <a:pPr fontAlgn="base">
                <a:spcBef>
                  <a:spcPct val="0"/>
                </a:spcBef>
                <a:spcAft>
                  <a:spcPct val="0"/>
                </a:spcAft>
                <a:defRPr/>
              </a:pPr>
              <a:t>‹N°›</a:t>
            </a:fld>
            <a:endParaRPr lang="fr-FR"/>
          </a:p>
        </p:txBody>
      </p:sp>
      <p:sp>
        <p:nvSpPr>
          <p:cNvPr id="3076" name="Line 4"/>
          <p:cNvSpPr>
            <a:spLocks noChangeShapeType="1"/>
          </p:cNvSpPr>
          <p:nvPr/>
        </p:nvSpPr>
        <p:spPr bwMode="auto">
          <a:xfrm>
            <a:off x="611188" y="6453188"/>
            <a:ext cx="0" cy="1444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mtClean="0">
              <a:solidFill>
                <a:srgbClr val="000000"/>
              </a:solidFill>
            </a:endParaRPr>
          </a:p>
        </p:txBody>
      </p:sp>
      <p:sp>
        <p:nvSpPr>
          <p:cNvPr id="3077" name="Line 5"/>
          <p:cNvSpPr>
            <a:spLocks noChangeShapeType="1"/>
          </p:cNvSpPr>
          <p:nvPr/>
        </p:nvSpPr>
        <p:spPr bwMode="auto">
          <a:xfrm>
            <a:off x="250825" y="6453188"/>
            <a:ext cx="0" cy="1444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mtClean="0">
              <a:solidFill>
                <a:srgbClr val="000000"/>
              </a:solidFill>
            </a:endParaRPr>
          </a:p>
        </p:txBody>
      </p:sp>
      <p:sp>
        <p:nvSpPr>
          <p:cNvPr id="3078" name="Rectangle 6"/>
          <p:cNvSpPr>
            <a:spLocks noChangeArrowheads="1"/>
          </p:cNvSpPr>
          <p:nvPr/>
        </p:nvSpPr>
        <p:spPr bwMode="auto">
          <a:xfrm>
            <a:off x="1979613" y="198438"/>
            <a:ext cx="6707187"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fr-FR" altLang="fr-FR" sz="3000" smtClean="0">
              <a:solidFill>
                <a:srgbClr val="E71D1D"/>
              </a:solidFill>
            </a:endParaRPr>
          </a:p>
        </p:txBody>
      </p:sp>
      <p:sp>
        <p:nvSpPr>
          <p:cNvPr id="3079" name="Rectangle 7"/>
          <p:cNvSpPr>
            <a:spLocks noChangeArrowheads="1"/>
          </p:cNvSpPr>
          <p:nvPr/>
        </p:nvSpPr>
        <p:spPr bwMode="auto">
          <a:xfrm>
            <a:off x="250825" y="260350"/>
            <a:ext cx="720725" cy="719138"/>
          </a:xfrm>
          <a:prstGeom prst="rect">
            <a:avLst/>
          </a:prstGeom>
          <a:solidFill>
            <a:srgbClr val="E71D1D"/>
          </a:solidFill>
          <a:ln w="9525">
            <a:solidFill>
              <a:srgbClr val="ED1C24"/>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fr-FR" altLang="fr-FR" smtClean="0">
              <a:solidFill>
                <a:srgbClr val="000000"/>
              </a:solidFill>
            </a:endParaRPr>
          </a:p>
        </p:txBody>
      </p:sp>
      <p:pic>
        <p:nvPicPr>
          <p:cNvPr id="3080" name="Picture 8" descr="silhouett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7600" y="260350"/>
            <a:ext cx="717550" cy="719138"/>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081" name="Line 9"/>
          <p:cNvSpPr>
            <a:spLocks noChangeShapeType="1"/>
          </p:cNvSpPr>
          <p:nvPr/>
        </p:nvSpPr>
        <p:spPr bwMode="auto">
          <a:xfrm>
            <a:off x="2052638" y="1077913"/>
            <a:ext cx="7091362" cy="0"/>
          </a:xfrm>
          <a:prstGeom prst="line">
            <a:avLst/>
          </a:prstGeom>
          <a:noFill/>
          <a:ln w="9525">
            <a:solidFill>
              <a:srgbClr val="E71D1D"/>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mtClean="0">
              <a:solidFill>
                <a:srgbClr val="000000"/>
              </a:solidFill>
            </a:endParaRPr>
          </a:p>
        </p:txBody>
      </p:sp>
      <p:sp>
        <p:nvSpPr>
          <p:cNvPr id="3082" name="Rectangle 10"/>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Texte</a:t>
            </a:r>
          </a:p>
          <a:p>
            <a:pPr lvl="1"/>
            <a:r>
              <a:rPr lang="fr-FR" altLang="fr-FR" smtClean="0"/>
              <a:t>Texte</a:t>
            </a:r>
          </a:p>
          <a:p>
            <a:pPr lvl="2"/>
            <a:r>
              <a:rPr lang="fr-FR" altLang="fr-FR" smtClean="0"/>
              <a:t>Texte </a:t>
            </a:r>
          </a:p>
          <a:p>
            <a:pPr lvl="0"/>
            <a:r>
              <a:rPr lang="fr-FR" altLang="fr-FR" smtClean="0"/>
              <a:t>Texte</a:t>
            </a:r>
          </a:p>
          <a:p>
            <a:pPr lvl="1"/>
            <a:r>
              <a:rPr lang="fr-FR" altLang="fr-FR" smtClean="0"/>
              <a:t>Texte</a:t>
            </a:r>
          </a:p>
          <a:p>
            <a:pPr lvl="2"/>
            <a:r>
              <a:rPr lang="fr-FR" altLang="fr-FR" smtClean="0"/>
              <a:t>Texte</a:t>
            </a:r>
          </a:p>
          <a:p>
            <a:pPr lvl="3"/>
            <a:r>
              <a:rPr lang="fr-FR" altLang="fr-FR" smtClean="0"/>
              <a:t>Texte </a:t>
            </a:r>
          </a:p>
        </p:txBody>
      </p:sp>
      <p:sp>
        <p:nvSpPr>
          <p:cNvPr id="3083" name="Rectangle 11"/>
          <p:cNvSpPr>
            <a:spLocks noGrp="1" noChangeArrowheads="1"/>
          </p:cNvSpPr>
          <p:nvPr>
            <p:ph type="title"/>
          </p:nvPr>
        </p:nvSpPr>
        <p:spPr bwMode="auto">
          <a:xfrm>
            <a:off x="1916113" y="231775"/>
            <a:ext cx="67706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10800" rIns="54000" bIns="10800" numCol="1" anchor="ctr" anchorCtr="0" compatLnSpc="1">
            <a:prstTxWarp prst="textNoShape">
              <a:avLst/>
            </a:prstTxWarp>
          </a:bodyPr>
          <a:lstStyle/>
          <a:p>
            <a:pPr lvl="0"/>
            <a:r>
              <a:rPr lang="fr-FR" altLang="fr-FR" smtClean="0"/>
              <a:t>Cliquez pour modifier le style du titre</a:t>
            </a:r>
          </a:p>
        </p:txBody>
      </p:sp>
    </p:spTree>
    <p:extLst>
      <p:ext uri="{BB962C8B-B14F-4D97-AF65-F5344CB8AC3E}">
        <p14:creationId xmlns:p14="http://schemas.microsoft.com/office/powerpoint/2010/main" val="42525094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spd="med">
    <p:wipe dir="r"/>
  </p:transition>
  <p:hf hdr="0" dt="0"/>
  <p:txStyles>
    <p:titleStyle>
      <a:lvl1pPr algn="l" rtl="0" eaLnBrk="0" fontAlgn="base" hangingPunct="0">
        <a:spcBef>
          <a:spcPct val="0"/>
        </a:spcBef>
        <a:spcAft>
          <a:spcPct val="0"/>
        </a:spcAft>
        <a:defRPr sz="3000">
          <a:solidFill>
            <a:srgbClr val="E71D1D"/>
          </a:solidFill>
          <a:latin typeface="+mj-lt"/>
          <a:ea typeface="+mj-ea"/>
          <a:cs typeface="+mj-cs"/>
        </a:defRPr>
      </a:lvl1pPr>
      <a:lvl2pPr algn="l" rtl="0" eaLnBrk="0" fontAlgn="base" hangingPunct="0">
        <a:spcBef>
          <a:spcPct val="0"/>
        </a:spcBef>
        <a:spcAft>
          <a:spcPct val="0"/>
        </a:spcAft>
        <a:defRPr sz="3000">
          <a:solidFill>
            <a:srgbClr val="E71D1D"/>
          </a:solidFill>
          <a:latin typeface="Arial" pitchFamily="34" charset="0"/>
        </a:defRPr>
      </a:lvl2pPr>
      <a:lvl3pPr algn="l" rtl="0" eaLnBrk="0" fontAlgn="base" hangingPunct="0">
        <a:spcBef>
          <a:spcPct val="0"/>
        </a:spcBef>
        <a:spcAft>
          <a:spcPct val="0"/>
        </a:spcAft>
        <a:defRPr sz="3000">
          <a:solidFill>
            <a:srgbClr val="E71D1D"/>
          </a:solidFill>
          <a:latin typeface="Arial" pitchFamily="34" charset="0"/>
        </a:defRPr>
      </a:lvl3pPr>
      <a:lvl4pPr algn="l" rtl="0" eaLnBrk="0" fontAlgn="base" hangingPunct="0">
        <a:spcBef>
          <a:spcPct val="0"/>
        </a:spcBef>
        <a:spcAft>
          <a:spcPct val="0"/>
        </a:spcAft>
        <a:defRPr sz="3000">
          <a:solidFill>
            <a:srgbClr val="E71D1D"/>
          </a:solidFill>
          <a:latin typeface="Arial" pitchFamily="34" charset="0"/>
        </a:defRPr>
      </a:lvl4pPr>
      <a:lvl5pPr algn="l" rtl="0" eaLnBrk="0" fontAlgn="base" hangingPunct="0">
        <a:spcBef>
          <a:spcPct val="0"/>
        </a:spcBef>
        <a:spcAft>
          <a:spcPct val="0"/>
        </a:spcAft>
        <a:defRPr sz="3000">
          <a:solidFill>
            <a:srgbClr val="E71D1D"/>
          </a:solidFill>
          <a:latin typeface="Arial" pitchFamily="34" charset="0"/>
        </a:defRPr>
      </a:lvl5pPr>
      <a:lvl6pPr marL="457200" algn="l" rtl="0" fontAlgn="base">
        <a:spcBef>
          <a:spcPct val="0"/>
        </a:spcBef>
        <a:spcAft>
          <a:spcPct val="0"/>
        </a:spcAft>
        <a:defRPr sz="3000">
          <a:solidFill>
            <a:srgbClr val="E71D1D"/>
          </a:solidFill>
          <a:latin typeface="Arial" pitchFamily="34" charset="0"/>
        </a:defRPr>
      </a:lvl6pPr>
      <a:lvl7pPr marL="914400" algn="l" rtl="0" fontAlgn="base">
        <a:spcBef>
          <a:spcPct val="0"/>
        </a:spcBef>
        <a:spcAft>
          <a:spcPct val="0"/>
        </a:spcAft>
        <a:defRPr sz="3000">
          <a:solidFill>
            <a:srgbClr val="E71D1D"/>
          </a:solidFill>
          <a:latin typeface="Arial" pitchFamily="34" charset="0"/>
        </a:defRPr>
      </a:lvl7pPr>
      <a:lvl8pPr marL="1371600" algn="l" rtl="0" fontAlgn="base">
        <a:spcBef>
          <a:spcPct val="0"/>
        </a:spcBef>
        <a:spcAft>
          <a:spcPct val="0"/>
        </a:spcAft>
        <a:defRPr sz="3000">
          <a:solidFill>
            <a:srgbClr val="E71D1D"/>
          </a:solidFill>
          <a:latin typeface="Arial" pitchFamily="34" charset="0"/>
        </a:defRPr>
      </a:lvl8pPr>
      <a:lvl9pPr marL="1828800" algn="l" rtl="0" fontAlgn="base">
        <a:spcBef>
          <a:spcPct val="0"/>
        </a:spcBef>
        <a:spcAft>
          <a:spcPct val="0"/>
        </a:spcAft>
        <a:defRPr sz="3000">
          <a:solidFill>
            <a:srgbClr val="E71D1D"/>
          </a:solidFill>
          <a:latin typeface="Arial" pitchFamily="34" charset="0"/>
        </a:defRPr>
      </a:lvl9pPr>
    </p:titleStyle>
    <p:bodyStyle>
      <a:lvl1pPr marL="342900" indent="-342900" algn="l" rtl="0" eaLnBrk="0" fontAlgn="base" hangingPunct="0">
        <a:spcBef>
          <a:spcPct val="20000"/>
        </a:spcBef>
        <a:spcAft>
          <a:spcPct val="0"/>
        </a:spcAft>
        <a:buClr>
          <a:srgbClr val="E71D1D"/>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728999"/>
        </a:buClr>
        <a:buFont typeface="Wingdings" pitchFamily="2" charset="2"/>
        <a:buChar char="§"/>
        <a:defRPr sz="2800">
          <a:solidFill>
            <a:srgbClr val="728999"/>
          </a:solidFill>
          <a:latin typeface="+mn-lt"/>
        </a:defRPr>
      </a:lvl2pPr>
      <a:lvl3pPr marL="1143000" indent="-228600" algn="l" rtl="0" eaLnBrk="0" fontAlgn="base" hangingPunct="0">
        <a:spcBef>
          <a:spcPct val="20000"/>
        </a:spcBef>
        <a:spcAft>
          <a:spcPct val="0"/>
        </a:spcAft>
        <a:buClr>
          <a:srgbClr val="728999"/>
        </a:buClr>
        <a:buFont typeface="Wingdings" pitchFamily="2" charset="2"/>
        <a:buChar char="§"/>
        <a:defRPr sz="2400">
          <a:solidFill>
            <a:srgbClr val="728999"/>
          </a:solidFill>
          <a:latin typeface="+mn-lt"/>
        </a:defRPr>
      </a:lvl3pPr>
      <a:lvl4pPr marL="1600200" indent="-228600" algn="l" rtl="0" eaLnBrk="0" fontAlgn="base" hangingPunct="0">
        <a:spcBef>
          <a:spcPct val="20000"/>
        </a:spcBef>
        <a:spcAft>
          <a:spcPct val="0"/>
        </a:spcAft>
        <a:buFont typeface="Wingdings" pitchFamily="2" charset="2"/>
        <a:buChar char="§"/>
        <a:defRPr sz="2000">
          <a:solidFill>
            <a:srgbClr val="728999"/>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88B99C93-F56F-46AB-9EB8-53614A95B15F}" type="datetime1">
              <a:rPr lang="en-US" smtClean="0"/>
              <a:pPr/>
              <a:t>2/13/2017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base">
              <a:spcBef>
                <a:spcPct val="0"/>
              </a:spcBef>
              <a:spcAft>
                <a:spcPct val="0"/>
              </a:spcAft>
              <a:defRPr/>
            </a:pPr>
            <a:r>
              <a:rPr lang="fr-FR" smtClean="0">
                <a:solidFill>
                  <a:srgbClr val="808080"/>
                </a:solidFill>
              </a:rPr>
              <a:t>Direction des retraites et de la solidarité</a:t>
            </a:r>
            <a:endParaRPr lang="fr-FR">
              <a:solidFill>
                <a:srgbClr val="80808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base">
              <a:spcBef>
                <a:spcPct val="0"/>
              </a:spcBef>
              <a:spcAft>
                <a:spcPct val="0"/>
              </a:spcAft>
              <a:defRPr/>
            </a:pPr>
            <a:fld id="{B8243D85-7AA0-4EF3-91E2-F86366E19A11}" type="slidenum">
              <a:rPr lang="fr-FR" smtClean="0"/>
              <a:pPr fontAlgn="base">
                <a:spcBef>
                  <a:spcPct val="0"/>
                </a:spcBef>
                <a:spcAft>
                  <a:spcPct val="0"/>
                </a:spcAft>
                <a:defRPr/>
              </a:pPr>
              <a:t>‹N°›</a:t>
            </a:fld>
            <a:endParaRPr lang="fr-F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fr-FR" smtClean="0"/>
              <a:t>Modifiez le style du titre</a:t>
            </a:r>
            <a:endParaRPr lang="en-US" dirty="0"/>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med">
    <p:wipe dir="r"/>
  </p:transition>
  <p:timing>
    <p:tnLst>
      <p:par>
        <p:cTn id="1" dur="indefinite" restart="never" nodeType="tmRoot"/>
      </p:par>
    </p:tnLst>
  </p:timing>
  <p:hf hd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hyperlink" Target="https://www.cnracl.retraites.fr/glossaire#mot574" TargetMode="External"/><Relationship Id="rId2" Type="http://schemas.openxmlformats.org/officeDocument/2006/relationships/hyperlink" Target="https://sl2.cdc.retraites.fr/sl2EIhm/" TargetMode="Externa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hyperlink" Target="https://www.cnracl.retraites.fr/glossaire#mot566" TargetMode="External"/><Relationship Id="rId2" Type="http://schemas.openxmlformats.org/officeDocument/2006/relationships/hyperlink" Target="https://www.cnracl.retraites.fr/sites/default/files/pdf/gestion_des_cir_presentation_du_service_maj_sept_2014.pdf" TargetMode="External"/><Relationship Id="rId1" Type="http://schemas.openxmlformats.org/officeDocument/2006/relationships/slideLayout" Target="../slideLayouts/slideLayout30.xml"/><Relationship Id="rId6" Type="http://schemas.openxmlformats.org/officeDocument/2006/relationships/hyperlink" Target="https://www.cnracl.retraites.fr/glossaire#mot633" TargetMode="External"/><Relationship Id="rId5" Type="http://schemas.openxmlformats.org/officeDocument/2006/relationships/hyperlink" Target="https://www.cnracl.retraites.fr/employeur/cotisations-declaration-individuelle/declaration-individuelle-dads" TargetMode="External"/><Relationship Id="rId4" Type="http://schemas.openxmlformats.org/officeDocument/2006/relationships/hyperlink" Target="https://www.cnracl.retraites.fr/glossaire#mot48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cnracl.retraites.fr/glossaire#mot619" TargetMode="External"/><Relationship Id="rId2" Type="http://schemas.openxmlformats.org/officeDocument/2006/relationships/hyperlink" Target="https://www.cnracl.retraites.fr/glossaire#mot633" TargetMode="External"/><Relationship Id="rId1" Type="http://schemas.openxmlformats.org/officeDocument/2006/relationships/slideLayout" Target="../slideLayouts/slideLayout30.xml"/><Relationship Id="rId4" Type="http://schemas.openxmlformats.org/officeDocument/2006/relationships/hyperlink" Target="https://www.cnracl.retraites.fr/glossaire#mot592"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hyperlink" Target="https://www.cnracl.retraites.fr/actif/ma-carriere-mes-droits/temps-partiel" TargetMode="Externa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hyperlink" Target="https://www.cdc.retraites.fr/spip.php?page=boite_connexion&amp;cible=_employeur" TargetMode="External"/><Relationship Id="rId2" Type="http://schemas.openxmlformats.org/officeDocument/2006/relationships/hyperlink" Target="https://www.cnracl.retraites.fr/glossaire#mot634" TargetMode="Externa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hyperlink" Target="https://www.cdc.retraites.fr/spip.php?page=boite_connexion&amp;cible=_employeur" TargetMode="External"/><Relationship Id="rId2" Type="http://schemas.openxmlformats.org/officeDocument/2006/relationships/hyperlink" Target="https://www.cnracl.retraites.fr/glossaire#mot574" TargetMode="Externa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hyperlink" Target="https://www.cnracl.retraites.fr/glossaire#mot574" TargetMode="Externa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hyperlink" Target="http://www.legifrance.gouv.fr/eli/arrete/2015/8/21/AFSS1507010A/jo" TargetMode="External"/><Relationship Id="rId2" Type="http://schemas.openxmlformats.org/officeDocument/2006/relationships/hyperlink" Target="https://www.legifrance.gouv.fr/affichTexteArticle.do?cidTexte=JORFTEXT000023022127&amp;idArticle=JORFARTI000023022209&amp;categorieLien=cid" TargetMode="External"/><Relationship Id="rId1" Type="http://schemas.openxmlformats.org/officeDocument/2006/relationships/slideLayout" Target="../slideLayouts/slideLayout30.xml"/><Relationship Id="rId5" Type="http://schemas.openxmlformats.org/officeDocument/2006/relationships/hyperlink" Target="https://www.cdc.retraites.fr/portail/IMG/html/convertisseur_validation_service.html?cible=_employeur" TargetMode="External"/><Relationship Id="rId4" Type="http://schemas.openxmlformats.org/officeDocument/2006/relationships/hyperlink" Target="https://www.cdc.retraites.fr/outils/cnracl/sim2010/validation/saisie.ht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EMPLOYEURS</a:t>
            </a:r>
            <a:endParaRPr lang="fr-FR" dirty="0"/>
          </a:p>
        </p:txBody>
      </p:sp>
      <p:pic>
        <p:nvPicPr>
          <p:cNvPr id="1026" name="Picture 2" descr="C:\Program Files (x86)\Microsoft Office\MEDIA\CAGCAT10\j023301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310" y="4725180"/>
            <a:ext cx="1447209" cy="180025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899490" y="4797190"/>
            <a:ext cx="4248590" cy="261610"/>
          </a:xfrm>
          <a:prstGeom prst="rect">
            <a:avLst/>
          </a:prstGeom>
          <a:noFill/>
        </p:spPr>
        <p:txBody>
          <a:bodyPr wrap="square" rtlCol="0">
            <a:spAutoFit/>
          </a:bodyPr>
          <a:lstStyle/>
          <a:p>
            <a:r>
              <a:rPr lang="fr-FR" sz="1100" dirty="0" smtClean="0"/>
              <a:t>Péronnas, le mardi 14 février 2017</a:t>
            </a:r>
            <a:endParaRPr lang="fr-FR" sz="11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67" t="34997" r="16287" b="27693"/>
          <a:stretch/>
        </p:blipFill>
        <p:spPr bwMode="auto">
          <a:xfrm>
            <a:off x="395420" y="476590"/>
            <a:ext cx="5645020" cy="1996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633131"/>
      </p:ext>
    </p:extLst>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10</a:t>
            </a:fld>
            <a:endParaRPr lang="fr-F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65" t="14195" r="6265" b="14202"/>
          <a:stretch/>
        </p:blipFill>
        <p:spPr bwMode="auto">
          <a:xfrm>
            <a:off x="251400" y="1679510"/>
            <a:ext cx="8569190" cy="50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004060" y="2492870"/>
            <a:ext cx="720100" cy="86412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395420" y="548600"/>
            <a:ext cx="7561050" cy="677108"/>
          </a:xfrm>
          <a:prstGeom prst="rect">
            <a:avLst/>
          </a:prstGeom>
          <a:noFill/>
        </p:spPr>
        <p:txBody>
          <a:bodyPr wrap="square" rtlCol="0">
            <a:spAutoFit/>
          </a:bodyPr>
          <a:lstStyle/>
          <a:p>
            <a:r>
              <a:rPr lang="fr-FR" sz="3800" dirty="0" smtClean="0">
                <a:solidFill>
                  <a:srgbClr val="FF0000"/>
                </a:solidFill>
              </a:rPr>
              <a:t>Employeur : invalidité</a:t>
            </a:r>
            <a:endParaRPr lang="fr-FR" sz="3800" dirty="0">
              <a:solidFill>
                <a:srgbClr val="FF0000"/>
              </a:solidFill>
            </a:endParaRPr>
          </a:p>
        </p:txBody>
      </p:sp>
    </p:spTree>
    <p:extLst>
      <p:ext uri="{BB962C8B-B14F-4D97-AF65-F5344CB8AC3E}">
        <p14:creationId xmlns:p14="http://schemas.microsoft.com/office/powerpoint/2010/main" val="3281112330"/>
      </p:ext>
    </p:extLst>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11</a:t>
            </a:fld>
            <a:endParaRPr lang="fr-FR"/>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569" t="14059" r="13920" b="5332"/>
          <a:stretch/>
        </p:blipFill>
        <p:spPr bwMode="auto">
          <a:xfrm>
            <a:off x="539440" y="1628750"/>
            <a:ext cx="7993110" cy="511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395420" y="548600"/>
            <a:ext cx="8857230" cy="677108"/>
          </a:xfrm>
          <a:prstGeom prst="rect">
            <a:avLst/>
          </a:prstGeom>
          <a:noFill/>
        </p:spPr>
        <p:txBody>
          <a:bodyPr wrap="square" rtlCol="0">
            <a:spAutoFit/>
          </a:bodyPr>
          <a:lstStyle/>
          <a:p>
            <a:r>
              <a:rPr lang="fr-FR" sz="3800" dirty="0" smtClean="0">
                <a:solidFill>
                  <a:srgbClr val="FF0000"/>
                </a:solidFill>
              </a:rPr>
              <a:t>Prévention et risques professionnels</a:t>
            </a:r>
            <a:endParaRPr lang="fr-FR" sz="3800" dirty="0">
              <a:solidFill>
                <a:srgbClr val="FF0000"/>
              </a:solidFill>
            </a:endParaRPr>
          </a:p>
        </p:txBody>
      </p:sp>
    </p:spTree>
    <p:extLst>
      <p:ext uri="{BB962C8B-B14F-4D97-AF65-F5344CB8AC3E}">
        <p14:creationId xmlns:p14="http://schemas.microsoft.com/office/powerpoint/2010/main" val="2123320805"/>
      </p:ext>
    </p:extLst>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12</a:t>
            </a:fld>
            <a:endParaRPr lang="fr-FR"/>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64" t="14756" r="6134" b="10574"/>
          <a:stretch/>
        </p:blipFill>
        <p:spPr bwMode="auto">
          <a:xfrm>
            <a:off x="251400" y="1628750"/>
            <a:ext cx="8569190" cy="511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7020340" y="2420860"/>
            <a:ext cx="1296180" cy="86412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467430" y="476590"/>
            <a:ext cx="8353160" cy="677108"/>
          </a:xfrm>
          <a:prstGeom prst="rect">
            <a:avLst/>
          </a:prstGeom>
          <a:noFill/>
        </p:spPr>
        <p:txBody>
          <a:bodyPr wrap="square" rtlCol="0">
            <a:spAutoFit/>
          </a:bodyPr>
          <a:lstStyle/>
          <a:p>
            <a:r>
              <a:rPr lang="fr-FR" sz="3800" dirty="0" smtClean="0">
                <a:solidFill>
                  <a:srgbClr val="FF0000"/>
                </a:solidFill>
              </a:rPr>
              <a:t>Partenariat et accompagnement</a:t>
            </a:r>
            <a:endParaRPr lang="fr-FR" sz="3800" dirty="0">
              <a:solidFill>
                <a:srgbClr val="FF0000"/>
              </a:solidFill>
            </a:endParaRPr>
          </a:p>
        </p:txBody>
      </p:sp>
    </p:spTree>
    <p:extLst>
      <p:ext uri="{BB962C8B-B14F-4D97-AF65-F5344CB8AC3E}">
        <p14:creationId xmlns:p14="http://schemas.microsoft.com/office/powerpoint/2010/main" val="1444622185"/>
      </p:ext>
    </p:extLst>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13</a:t>
            </a:fld>
            <a:endParaRPr lang="fr-FR"/>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31" t="33957" r="5598" b="22735"/>
          <a:stretch/>
        </p:blipFill>
        <p:spPr bwMode="auto">
          <a:xfrm>
            <a:off x="323410" y="1844780"/>
            <a:ext cx="8497180" cy="482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4077090"/>
            <a:ext cx="1872260" cy="223231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323410" y="332570"/>
            <a:ext cx="8713210" cy="1261884"/>
          </a:xfrm>
          <a:prstGeom prst="rect">
            <a:avLst/>
          </a:prstGeom>
          <a:noFill/>
        </p:spPr>
        <p:txBody>
          <a:bodyPr wrap="square" rtlCol="0">
            <a:spAutoFit/>
          </a:bodyPr>
          <a:lstStyle/>
          <a:p>
            <a:r>
              <a:rPr lang="fr-FR" sz="3800" dirty="0" smtClean="0">
                <a:solidFill>
                  <a:srgbClr val="FF0000"/>
                </a:solidFill>
              </a:rPr>
              <a:t>Employeur : mon espace personnalisé</a:t>
            </a:r>
          </a:p>
        </p:txBody>
      </p:sp>
    </p:spTree>
    <p:extLst>
      <p:ext uri="{BB962C8B-B14F-4D97-AF65-F5344CB8AC3E}">
        <p14:creationId xmlns:p14="http://schemas.microsoft.com/office/powerpoint/2010/main" val="3634415863"/>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14</a:t>
            </a:fld>
            <a:endParaRPr lang="fr-FR"/>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732" t="13903" r="11198" b="5667"/>
          <a:stretch/>
        </p:blipFill>
        <p:spPr bwMode="auto">
          <a:xfrm>
            <a:off x="251400" y="1664934"/>
            <a:ext cx="8569190" cy="50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67430" y="332570"/>
            <a:ext cx="8137130" cy="1200329"/>
          </a:xfrm>
          <a:prstGeom prst="rect">
            <a:avLst/>
          </a:prstGeom>
          <a:noFill/>
        </p:spPr>
        <p:txBody>
          <a:bodyPr wrap="square" rtlCol="0">
            <a:spAutoFit/>
          </a:bodyPr>
          <a:lstStyle/>
          <a:p>
            <a:r>
              <a:rPr lang="fr-FR" sz="3600" dirty="0" smtClean="0">
                <a:solidFill>
                  <a:srgbClr val="FF0000"/>
                </a:solidFill>
              </a:rPr>
              <a:t>Mon espace personnalisé, </a:t>
            </a:r>
          </a:p>
          <a:p>
            <a:r>
              <a:rPr lang="fr-FR" sz="3600" dirty="0" smtClean="0">
                <a:solidFill>
                  <a:srgbClr val="FF0000"/>
                </a:solidFill>
              </a:rPr>
              <a:t>        mes imprimés, mes services</a:t>
            </a:r>
            <a:endParaRPr lang="fr-FR" sz="3600" dirty="0">
              <a:solidFill>
                <a:srgbClr val="FF0000"/>
              </a:solidFill>
            </a:endParaRPr>
          </a:p>
        </p:txBody>
      </p:sp>
    </p:spTree>
    <p:extLst>
      <p:ext uri="{BB962C8B-B14F-4D97-AF65-F5344CB8AC3E}">
        <p14:creationId xmlns:p14="http://schemas.microsoft.com/office/powerpoint/2010/main" val="1871349800"/>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15</a:t>
            </a:fld>
            <a:endParaRPr lang="fr-FR"/>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31" t="33957" r="5598" b="22735"/>
          <a:stretch/>
        </p:blipFill>
        <p:spPr bwMode="auto">
          <a:xfrm>
            <a:off x="323410" y="1844780"/>
            <a:ext cx="8497180" cy="482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2411700" y="3861060"/>
            <a:ext cx="2088290" cy="2304320"/>
          </a:xfrm>
          <a:prstGeom prst="rect">
            <a:avLst/>
          </a:prstGeom>
          <a:noFill/>
          <a:ln w="28575">
            <a:solidFill>
              <a:srgbClr val="FF0000"/>
            </a:solidFill>
          </a:ln>
        </p:spPr>
        <p:txBody>
          <a:bodyPr wrap="square" rtlCol="0">
            <a:spAutoFit/>
          </a:bodyPr>
          <a:lstStyle/>
          <a:p>
            <a:endParaRPr lang="fr-FR" dirty="0"/>
          </a:p>
        </p:txBody>
      </p:sp>
      <p:sp>
        <p:nvSpPr>
          <p:cNvPr id="6" name="ZoneTexte 5"/>
          <p:cNvSpPr txBox="1"/>
          <p:nvPr/>
        </p:nvSpPr>
        <p:spPr>
          <a:xfrm>
            <a:off x="323410" y="332570"/>
            <a:ext cx="8569190" cy="1261884"/>
          </a:xfrm>
          <a:prstGeom prst="rect">
            <a:avLst/>
          </a:prstGeom>
          <a:noFill/>
        </p:spPr>
        <p:txBody>
          <a:bodyPr wrap="square" rtlCol="0">
            <a:spAutoFit/>
          </a:bodyPr>
          <a:lstStyle/>
          <a:p>
            <a:r>
              <a:rPr lang="fr-FR" sz="3800" dirty="0" smtClean="0">
                <a:solidFill>
                  <a:srgbClr val="FF0000"/>
                </a:solidFill>
              </a:rPr>
              <a:t>Employeur : versement des cotisations</a:t>
            </a:r>
            <a:endParaRPr lang="fr-FR" sz="3800" dirty="0">
              <a:solidFill>
                <a:srgbClr val="FF0000"/>
              </a:solidFill>
            </a:endParaRPr>
          </a:p>
        </p:txBody>
      </p:sp>
    </p:spTree>
    <p:extLst>
      <p:ext uri="{BB962C8B-B14F-4D97-AF65-F5344CB8AC3E}">
        <p14:creationId xmlns:p14="http://schemas.microsoft.com/office/powerpoint/2010/main" val="4192530704"/>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16</a:t>
            </a:fld>
            <a:endParaRPr lang="fr-FR"/>
          </a:p>
        </p:txBody>
      </p:sp>
      <p:pic>
        <p:nvPicPr>
          <p:cNvPr id="1433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932" t="13903" r="12799" b="4814"/>
          <a:stretch/>
        </p:blipFill>
        <p:spPr bwMode="auto">
          <a:xfrm>
            <a:off x="323410" y="1700760"/>
            <a:ext cx="8497180" cy="496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67430" y="620610"/>
            <a:ext cx="8281150" cy="646331"/>
          </a:xfrm>
          <a:prstGeom prst="rect">
            <a:avLst/>
          </a:prstGeom>
          <a:noFill/>
        </p:spPr>
        <p:txBody>
          <a:bodyPr wrap="square" rtlCol="0">
            <a:spAutoFit/>
          </a:bodyPr>
          <a:lstStyle/>
          <a:p>
            <a:r>
              <a:rPr lang="fr-FR" sz="3600" dirty="0" smtClean="0">
                <a:solidFill>
                  <a:srgbClr val="FF0000"/>
                </a:solidFill>
              </a:rPr>
              <a:t>Versement des cotisations normales</a:t>
            </a:r>
            <a:endParaRPr lang="fr-FR" sz="3600" dirty="0">
              <a:solidFill>
                <a:srgbClr val="FF0000"/>
              </a:solidFill>
            </a:endParaRPr>
          </a:p>
        </p:txBody>
      </p:sp>
    </p:spTree>
    <p:extLst>
      <p:ext uri="{BB962C8B-B14F-4D97-AF65-F5344CB8AC3E}">
        <p14:creationId xmlns:p14="http://schemas.microsoft.com/office/powerpoint/2010/main" val="586727881"/>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17</a:t>
            </a:fld>
            <a:endParaRPr lang="fr-FR"/>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31" t="33957" r="5598" b="22735"/>
          <a:stretch/>
        </p:blipFill>
        <p:spPr bwMode="auto">
          <a:xfrm>
            <a:off x="323410" y="1700760"/>
            <a:ext cx="8497180" cy="496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572000" y="3861060"/>
            <a:ext cx="2016280" cy="237633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395420" y="620610"/>
            <a:ext cx="8425170" cy="677108"/>
          </a:xfrm>
          <a:prstGeom prst="rect">
            <a:avLst/>
          </a:prstGeom>
          <a:noFill/>
        </p:spPr>
        <p:txBody>
          <a:bodyPr wrap="square" rtlCol="0">
            <a:spAutoFit/>
          </a:bodyPr>
          <a:lstStyle/>
          <a:p>
            <a:r>
              <a:rPr lang="fr-FR" sz="3800" dirty="0" smtClean="0">
                <a:solidFill>
                  <a:srgbClr val="FF0000"/>
                </a:solidFill>
              </a:rPr>
              <a:t>Employeur : validation de périodes</a:t>
            </a:r>
            <a:endParaRPr lang="fr-FR" sz="3800" dirty="0">
              <a:solidFill>
                <a:srgbClr val="FF0000"/>
              </a:solidFill>
            </a:endParaRPr>
          </a:p>
        </p:txBody>
      </p:sp>
    </p:spTree>
    <p:extLst>
      <p:ext uri="{BB962C8B-B14F-4D97-AF65-F5344CB8AC3E}">
        <p14:creationId xmlns:p14="http://schemas.microsoft.com/office/powerpoint/2010/main" val="3433350253"/>
      </p:ext>
    </p:extLst>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18</a:t>
            </a:fld>
            <a:endParaRPr lang="fr-FR"/>
          </a:p>
        </p:txBody>
      </p:sp>
      <p:pic>
        <p:nvPicPr>
          <p:cNvPr id="1536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465" t="13689" r="12132" b="5027"/>
          <a:stretch/>
        </p:blipFill>
        <p:spPr bwMode="auto">
          <a:xfrm>
            <a:off x="323410" y="1772770"/>
            <a:ext cx="8497180" cy="490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548600"/>
            <a:ext cx="8425170" cy="677108"/>
          </a:xfrm>
          <a:prstGeom prst="rect">
            <a:avLst/>
          </a:prstGeom>
          <a:noFill/>
        </p:spPr>
        <p:txBody>
          <a:bodyPr wrap="square" rtlCol="0">
            <a:spAutoFit/>
          </a:bodyPr>
          <a:lstStyle/>
          <a:p>
            <a:r>
              <a:rPr lang="fr-FR" sz="3800" dirty="0" smtClean="0">
                <a:solidFill>
                  <a:srgbClr val="FF0000"/>
                </a:solidFill>
              </a:rPr>
              <a:t>Employeur : validation de services</a:t>
            </a:r>
            <a:endParaRPr lang="fr-FR" sz="3800" dirty="0">
              <a:solidFill>
                <a:srgbClr val="FF0000"/>
              </a:solidFill>
            </a:endParaRPr>
          </a:p>
        </p:txBody>
      </p:sp>
    </p:spTree>
    <p:extLst>
      <p:ext uri="{BB962C8B-B14F-4D97-AF65-F5344CB8AC3E}">
        <p14:creationId xmlns:p14="http://schemas.microsoft.com/office/powerpoint/2010/main" val="1266606613"/>
      </p:ext>
    </p:extLst>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19</a:t>
            </a:fld>
            <a:endParaRPr lang="fr-FR"/>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31" t="33957" r="5598" b="22735"/>
          <a:stretch/>
        </p:blipFill>
        <p:spPr bwMode="auto">
          <a:xfrm>
            <a:off x="323410" y="1844780"/>
            <a:ext cx="8497180" cy="482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6660290" y="3933070"/>
            <a:ext cx="2088290" cy="237633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395420" y="548600"/>
            <a:ext cx="8065120" cy="677108"/>
          </a:xfrm>
          <a:prstGeom prst="rect">
            <a:avLst/>
          </a:prstGeom>
          <a:noFill/>
        </p:spPr>
        <p:txBody>
          <a:bodyPr wrap="square" rtlCol="0">
            <a:spAutoFit/>
          </a:bodyPr>
          <a:lstStyle/>
          <a:p>
            <a:r>
              <a:rPr lang="fr-FR" sz="3800" dirty="0" smtClean="0">
                <a:solidFill>
                  <a:srgbClr val="FF0000"/>
                </a:solidFill>
              </a:rPr>
              <a:t>Employeur : SAS d’échanges</a:t>
            </a:r>
            <a:endParaRPr lang="fr-FR" sz="3800" dirty="0">
              <a:solidFill>
                <a:srgbClr val="FF0000"/>
              </a:solidFill>
            </a:endParaRPr>
          </a:p>
        </p:txBody>
      </p:sp>
    </p:spTree>
    <p:extLst>
      <p:ext uri="{BB962C8B-B14F-4D97-AF65-F5344CB8AC3E}">
        <p14:creationId xmlns:p14="http://schemas.microsoft.com/office/powerpoint/2010/main" val="455185310"/>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450" y="548600"/>
            <a:ext cx="6480900" cy="677108"/>
          </a:xfrm>
          <a:prstGeom prst="rect">
            <a:avLst/>
          </a:prstGeom>
          <a:noFill/>
        </p:spPr>
        <p:txBody>
          <a:bodyPr wrap="square" rtlCol="0">
            <a:spAutoFit/>
          </a:bodyPr>
          <a:lstStyle/>
          <a:p>
            <a:r>
              <a:rPr lang="fr-FR" sz="3800" dirty="0" smtClean="0">
                <a:solidFill>
                  <a:srgbClr val="FF0000"/>
                </a:solidFill>
              </a:rPr>
              <a:t> Employeur : présentation</a:t>
            </a:r>
            <a:endParaRPr lang="fr-FR" sz="3800" dirty="0">
              <a:solidFill>
                <a:srgbClr val="FF0000"/>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21" t="13814" r="1941" b="8030"/>
          <a:stretch/>
        </p:blipFill>
        <p:spPr bwMode="auto">
          <a:xfrm>
            <a:off x="323410" y="1700760"/>
            <a:ext cx="864120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770531"/>
      </p:ext>
    </p:extLst>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20</a:t>
            </a:fld>
            <a:endParaRPr lang="fr-FR"/>
          </a:p>
        </p:txBody>
      </p:sp>
      <p:pic>
        <p:nvPicPr>
          <p:cNvPr id="1638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799" t="13903" r="11865" b="4814"/>
          <a:stretch/>
        </p:blipFill>
        <p:spPr bwMode="auto">
          <a:xfrm>
            <a:off x="323410" y="1772770"/>
            <a:ext cx="8497180" cy="496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755470" y="548600"/>
            <a:ext cx="6984970" cy="677108"/>
          </a:xfrm>
          <a:prstGeom prst="rect">
            <a:avLst/>
          </a:prstGeom>
          <a:noFill/>
        </p:spPr>
        <p:txBody>
          <a:bodyPr wrap="square" rtlCol="0">
            <a:spAutoFit/>
          </a:bodyPr>
          <a:lstStyle/>
          <a:p>
            <a:r>
              <a:rPr lang="fr-FR" sz="3800" dirty="0" smtClean="0">
                <a:solidFill>
                  <a:srgbClr val="FF0000"/>
                </a:solidFill>
              </a:rPr>
              <a:t>Dématérialisation des P.J.</a:t>
            </a:r>
            <a:endParaRPr lang="fr-FR" sz="3800" dirty="0">
              <a:solidFill>
                <a:srgbClr val="FF0000"/>
              </a:solidFill>
            </a:endParaRPr>
          </a:p>
        </p:txBody>
      </p:sp>
    </p:spTree>
    <p:extLst>
      <p:ext uri="{BB962C8B-B14F-4D97-AF65-F5344CB8AC3E}">
        <p14:creationId xmlns:p14="http://schemas.microsoft.com/office/powerpoint/2010/main" val="379659876"/>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21</a:t>
            </a:fld>
            <a:endParaRPr lang="fr-F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65" t="13903" r="6131" b="20815"/>
          <a:stretch/>
        </p:blipFill>
        <p:spPr bwMode="auto">
          <a:xfrm>
            <a:off x="179390" y="1700760"/>
            <a:ext cx="864120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620610"/>
            <a:ext cx="8209140" cy="677108"/>
          </a:xfrm>
          <a:prstGeom prst="rect">
            <a:avLst/>
          </a:prstGeom>
          <a:noFill/>
        </p:spPr>
        <p:txBody>
          <a:bodyPr wrap="square" rtlCol="0">
            <a:spAutoFit/>
          </a:bodyPr>
          <a:lstStyle/>
          <a:p>
            <a:r>
              <a:rPr lang="fr-FR" sz="3800" dirty="0" smtClean="0">
                <a:solidFill>
                  <a:srgbClr val="FF0000"/>
                </a:solidFill>
              </a:rPr>
              <a:t>Employeur : autour de la gestion</a:t>
            </a:r>
            <a:endParaRPr lang="fr-FR" sz="3800" dirty="0">
              <a:solidFill>
                <a:srgbClr val="FF0000"/>
              </a:solidFill>
            </a:endParaRPr>
          </a:p>
        </p:txBody>
      </p:sp>
      <p:sp>
        <p:nvSpPr>
          <p:cNvPr id="2" name="ZoneTexte 1"/>
          <p:cNvSpPr txBox="1"/>
          <p:nvPr/>
        </p:nvSpPr>
        <p:spPr>
          <a:xfrm>
            <a:off x="179390" y="3140960"/>
            <a:ext cx="2808390" cy="3312460"/>
          </a:xfrm>
          <a:prstGeom prst="rect">
            <a:avLst/>
          </a:prstGeom>
          <a:noFill/>
          <a:ln w="28575">
            <a:solidFill>
              <a:srgbClr val="00B050"/>
            </a:solidFill>
          </a:ln>
        </p:spPr>
        <p:txBody>
          <a:bodyPr wrap="square" rtlCol="0">
            <a:spAutoFit/>
          </a:bodyPr>
          <a:lstStyle/>
          <a:p>
            <a:endParaRPr lang="fr-FR" dirty="0"/>
          </a:p>
        </p:txBody>
      </p:sp>
    </p:spTree>
    <p:extLst>
      <p:ext uri="{BB962C8B-B14F-4D97-AF65-F5344CB8AC3E}">
        <p14:creationId xmlns:p14="http://schemas.microsoft.com/office/powerpoint/2010/main" val="296315575"/>
      </p:ext>
    </p:extLst>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22</a:t>
            </a:fld>
            <a:endParaRPr lang="fr-FR"/>
          </a:p>
        </p:txBody>
      </p:sp>
      <p:pic>
        <p:nvPicPr>
          <p:cNvPr id="1741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398" t="13903" r="11865" b="6307"/>
          <a:stretch/>
        </p:blipFill>
        <p:spPr bwMode="auto">
          <a:xfrm>
            <a:off x="323410" y="1700760"/>
            <a:ext cx="849718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548600"/>
            <a:ext cx="7705070" cy="677108"/>
          </a:xfrm>
          <a:prstGeom prst="rect">
            <a:avLst/>
          </a:prstGeom>
          <a:noFill/>
        </p:spPr>
        <p:txBody>
          <a:bodyPr wrap="square" rtlCol="0">
            <a:spAutoFit/>
          </a:bodyPr>
          <a:lstStyle/>
          <a:p>
            <a:r>
              <a:rPr lang="fr-FR" sz="3800" dirty="0" smtClean="0">
                <a:solidFill>
                  <a:srgbClr val="FF0000"/>
                </a:solidFill>
              </a:rPr>
              <a:t>Employeur : coordonnées </a:t>
            </a:r>
            <a:endParaRPr lang="fr-FR" sz="3800" dirty="0">
              <a:solidFill>
                <a:srgbClr val="FF0000"/>
              </a:solidFill>
            </a:endParaRPr>
          </a:p>
        </p:txBody>
      </p:sp>
    </p:spTree>
    <p:extLst>
      <p:ext uri="{BB962C8B-B14F-4D97-AF65-F5344CB8AC3E}">
        <p14:creationId xmlns:p14="http://schemas.microsoft.com/office/powerpoint/2010/main" val="2586602508"/>
      </p:ext>
    </p:extLst>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23</a:t>
            </a:fld>
            <a:endParaRPr lang="fr-F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65" t="13903" r="6131" b="20815"/>
          <a:stretch/>
        </p:blipFill>
        <p:spPr bwMode="auto">
          <a:xfrm>
            <a:off x="179390" y="1700760"/>
            <a:ext cx="864120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67430" y="620610"/>
            <a:ext cx="7849090" cy="677108"/>
          </a:xfrm>
          <a:prstGeom prst="rect">
            <a:avLst/>
          </a:prstGeom>
          <a:noFill/>
        </p:spPr>
        <p:txBody>
          <a:bodyPr wrap="square" rtlCol="0">
            <a:spAutoFit/>
          </a:bodyPr>
          <a:lstStyle/>
          <a:p>
            <a:r>
              <a:rPr lang="fr-FR" sz="3800" dirty="0" smtClean="0">
                <a:solidFill>
                  <a:srgbClr val="FF0000"/>
                </a:solidFill>
              </a:rPr>
              <a:t>Employeur : réforme territoriale</a:t>
            </a:r>
            <a:endParaRPr lang="fr-FR" sz="3800" dirty="0">
              <a:solidFill>
                <a:srgbClr val="FF0000"/>
              </a:solidFill>
            </a:endParaRPr>
          </a:p>
        </p:txBody>
      </p:sp>
      <p:sp>
        <p:nvSpPr>
          <p:cNvPr id="3" name="ZoneTexte 2"/>
          <p:cNvSpPr txBox="1"/>
          <p:nvPr/>
        </p:nvSpPr>
        <p:spPr>
          <a:xfrm>
            <a:off x="2987780" y="3356990"/>
            <a:ext cx="2952410" cy="2880400"/>
          </a:xfrm>
          <a:prstGeom prst="rect">
            <a:avLst/>
          </a:prstGeom>
          <a:noFill/>
          <a:ln w="28575">
            <a:solidFill>
              <a:srgbClr val="00B050"/>
            </a:solidFill>
          </a:ln>
        </p:spPr>
        <p:txBody>
          <a:bodyPr wrap="square" rtlCol="0">
            <a:spAutoFit/>
          </a:bodyPr>
          <a:lstStyle/>
          <a:p>
            <a:endParaRPr lang="fr-FR" dirty="0"/>
          </a:p>
        </p:txBody>
      </p:sp>
    </p:spTree>
    <p:extLst>
      <p:ext uri="{BB962C8B-B14F-4D97-AF65-F5344CB8AC3E}">
        <p14:creationId xmlns:p14="http://schemas.microsoft.com/office/powerpoint/2010/main" val="3085915949"/>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24</a:t>
            </a:fld>
            <a:endParaRPr lang="fr-FR"/>
          </a:p>
        </p:txBody>
      </p:sp>
      <p:pic>
        <p:nvPicPr>
          <p:cNvPr id="184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999" t="15183" r="9865" b="18682"/>
          <a:stretch/>
        </p:blipFill>
        <p:spPr bwMode="auto">
          <a:xfrm>
            <a:off x="323410" y="1728214"/>
            <a:ext cx="8497180" cy="5013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548600"/>
            <a:ext cx="8425170" cy="677108"/>
          </a:xfrm>
          <a:prstGeom prst="rect">
            <a:avLst/>
          </a:prstGeom>
          <a:noFill/>
        </p:spPr>
        <p:txBody>
          <a:bodyPr wrap="square" rtlCol="0">
            <a:spAutoFit/>
          </a:bodyPr>
          <a:lstStyle/>
          <a:p>
            <a:r>
              <a:rPr lang="fr-FR" sz="3800" dirty="0" smtClean="0">
                <a:solidFill>
                  <a:srgbClr val="FF0000"/>
                </a:solidFill>
              </a:rPr>
              <a:t>Employeur : la réforme territoriale</a:t>
            </a:r>
            <a:endParaRPr lang="fr-FR" sz="3800" dirty="0">
              <a:solidFill>
                <a:srgbClr val="FF0000"/>
              </a:solidFill>
            </a:endParaRPr>
          </a:p>
        </p:txBody>
      </p:sp>
    </p:spTree>
    <p:extLst>
      <p:ext uri="{BB962C8B-B14F-4D97-AF65-F5344CB8AC3E}">
        <p14:creationId xmlns:p14="http://schemas.microsoft.com/office/powerpoint/2010/main" val="2583307179"/>
      </p:ext>
    </p:extLst>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25</a:t>
            </a:fld>
            <a:endParaRPr lang="fr-F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65" t="13903" r="6131" b="20815"/>
          <a:stretch/>
        </p:blipFill>
        <p:spPr bwMode="auto">
          <a:xfrm>
            <a:off x="179390" y="1700760"/>
            <a:ext cx="864120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620610"/>
            <a:ext cx="8425170" cy="677108"/>
          </a:xfrm>
          <a:prstGeom prst="rect">
            <a:avLst/>
          </a:prstGeom>
          <a:noFill/>
        </p:spPr>
        <p:txBody>
          <a:bodyPr wrap="square" rtlCol="0">
            <a:spAutoFit/>
          </a:bodyPr>
          <a:lstStyle/>
          <a:p>
            <a:r>
              <a:rPr lang="fr-FR" sz="3800" dirty="0" smtClean="0">
                <a:solidFill>
                  <a:srgbClr val="FF0000"/>
                </a:solidFill>
              </a:rPr>
              <a:t>Employeur : la lettre d’information </a:t>
            </a:r>
            <a:endParaRPr lang="fr-FR" sz="3800" dirty="0">
              <a:solidFill>
                <a:srgbClr val="FF0000"/>
              </a:solidFill>
            </a:endParaRPr>
          </a:p>
        </p:txBody>
      </p:sp>
      <p:sp>
        <p:nvSpPr>
          <p:cNvPr id="2" name="ZoneTexte 1"/>
          <p:cNvSpPr txBox="1"/>
          <p:nvPr/>
        </p:nvSpPr>
        <p:spPr>
          <a:xfrm>
            <a:off x="5868180" y="3212970"/>
            <a:ext cx="2952410" cy="3024420"/>
          </a:xfrm>
          <a:prstGeom prst="rect">
            <a:avLst/>
          </a:prstGeom>
          <a:noFill/>
          <a:ln w="28575">
            <a:solidFill>
              <a:srgbClr val="00B050"/>
            </a:solidFill>
          </a:ln>
        </p:spPr>
        <p:txBody>
          <a:bodyPr wrap="square" rtlCol="0">
            <a:spAutoFit/>
          </a:bodyPr>
          <a:lstStyle/>
          <a:p>
            <a:endParaRPr lang="fr-FR" dirty="0"/>
          </a:p>
        </p:txBody>
      </p:sp>
    </p:spTree>
    <p:extLst>
      <p:ext uri="{BB962C8B-B14F-4D97-AF65-F5344CB8AC3E}">
        <p14:creationId xmlns:p14="http://schemas.microsoft.com/office/powerpoint/2010/main" val="2691711735"/>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26</a:t>
            </a:fld>
            <a:endParaRPr lang="fr-FR"/>
          </a:p>
        </p:txBody>
      </p:sp>
      <p:pic>
        <p:nvPicPr>
          <p:cNvPr id="1945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399" t="14330" r="14266" b="8534"/>
          <a:stretch/>
        </p:blipFill>
        <p:spPr bwMode="auto">
          <a:xfrm>
            <a:off x="323410" y="1700761"/>
            <a:ext cx="8497180" cy="492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23410" y="332570"/>
            <a:ext cx="8569190" cy="1200329"/>
          </a:xfrm>
          <a:prstGeom prst="rect">
            <a:avLst/>
          </a:prstGeom>
          <a:noFill/>
        </p:spPr>
        <p:txBody>
          <a:bodyPr wrap="square" rtlCol="0">
            <a:spAutoFit/>
          </a:bodyPr>
          <a:lstStyle/>
          <a:p>
            <a:r>
              <a:rPr lang="fr-FR" sz="3600" dirty="0" smtClean="0">
                <a:solidFill>
                  <a:srgbClr val="FF0000"/>
                </a:solidFill>
              </a:rPr>
              <a:t>La lettre d’information des employeurs</a:t>
            </a:r>
            <a:endParaRPr lang="fr-FR" sz="3600" dirty="0">
              <a:solidFill>
                <a:srgbClr val="FF0000"/>
              </a:solidFill>
            </a:endParaRPr>
          </a:p>
        </p:txBody>
      </p:sp>
    </p:spTree>
    <p:extLst>
      <p:ext uri="{BB962C8B-B14F-4D97-AF65-F5344CB8AC3E}">
        <p14:creationId xmlns:p14="http://schemas.microsoft.com/office/powerpoint/2010/main" val="3313856262"/>
      </p:ext>
    </p:extLst>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27</a:t>
            </a:fld>
            <a:endParaRPr lang="fr-FR"/>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31" t="33957" r="5598" b="22735"/>
          <a:stretch/>
        </p:blipFill>
        <p:spPr bwMode="auto">
          <a:xfrm>
            <a:off x="323410" y="1844780"/>
            <a:ext cx="8497180" cy="4824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4077090"/>
            <a:ext cx="1872260" cy="223231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323410" y="404580"/>
            <a:ext cx="8497180" cy="1261884"/>
          </a:xfrm>
          <a:prstGeom prst="rect">
            <a:avLst/>
          </a:prstGeom>
          <a:noFill/>
        </p:spPr>
        <p:txBody>
          <a:bodyPr wrap="square" rtlCol="0">
            <a:spAutoFit/>
          </a:bodyPr>
          <a:lstStyle/>
          <a:p>
            <a:r>
              <a:rPr lang="fr-FR" sz="3800" dirty="0" smtClean="0">
                <a:solidFill>
                  <a:srgbClr val="FF0000"/>
                </a:solidFill>
              </a:rPr>
              <a:t>Employeur : mon espace personnalisé</a:t>
            </a:r>
          </a:p>
        </p:txBody>
      </p:sp>
    </p:spTree>
    <p:extLst>
      <p:ext uri="{BB962C8B-B14F-4D97-AF65-F5344CB8AC3E}">
        <p14:creationId xmlns:p14="http://schemas.microsoft.com/office/powerpoint/2010/main" val="1022987843"/>
      </p:ext>
    </p:extLst>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28</a:t>
            </a:fld>
            <a:endParaRPr lang="fr-FR"/>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732" t="13903" r="11198" b="5667"/>
          <a:stretch/>
        </p:blipFill>
        <p:spPr bwMode="auto">
          <a:xfrm>
            <a:off x="251400" y="1664934"/>
            <a:ext cx="8569190" cy="50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67430" y="332570"/>
            <a:ext cx="8137130" cy="1200329"/>
          </a:xfrm>
          <a:prstGeom prst="rect">
            <a:avLst/>
          </a:prstGeom>
          <a:noFill/>
        </p:spPr>
        <p:txBody>
          <a:bodyPr wrap="square" rtlCol="0">
            <a:spAutoFit/>
          </a:bodyPr>
          <a:lstStyle/>
          <a:p>
            <a:r>
              <a:rPr lang="fr-FR" sz="3600" dirty="0" smtClean="0">
                <a:solidFill>
                  <a:srgbClr val="FF0000"/>
                </a:solidFill>
              </a:rPr>
              <a:t>Mon espace personnalisé, </a:t>
            </a:r>
          </a:p>
          <a:p>
            <a:r>
              <a:rPr lang="fr-FR" sz="3600" dirty="0" smtClean="0">
                <a:solidFill>
                  <a:srgbClr val="FF0000"/>
                </a:solidFill>
              </a:rPr>
              <a:t>        mes imprimés, mes services</a:t>
            </a:r>
            <a:endParaRPr lang="fr-FR" sz="3600" dirty="0">
              <a:solidFill>
                <a:srgbClr val="FF0000"/>
              </a:solidFill>
            </a:endParaRPr>
          </a:p>
        </p:txBody>
      </p:sp>
      <p:sp>
        <p:nvSpPr>
          <p:cNvPr id="2" name="ZoneTexte 1"/>
          <p:cNvSpPr txBox="1"/>
          <p:nvPr/>
        </p:nvSpPr>
        <p:spPr>
          <a:xfrm>
            <a:off x="323410" y="5013220"/>
            <a:ext cx="3744520" cy="504070"/>
          </a:xfrm>
          <a:prstGeom prst="rect">
            <a:avLst/>
          </a:prstGeom>
          <a:noFill/>
          <a:ln w="28575">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961354800"/>
      </p:ext>
    </p:extLst>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29</a:t>
            </a:fld>
            <a:endParaRPr lang="fr-FR"/>
          </a:p>
        </p:txBody>
      </p:sp>
      <p:pic>
        <p:nvPicPr>
          <p:cNvPr id="2048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465" t="13903" r="12932" b="4814"/>
          <a:stretch/>
        </p:blipFill>
        <p:spPr bwMode="auto">
          <a:xfrm>
            <a:off x="323410" y="1656452"/>
            <a:ext cx="8497180" cy="508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043510" y="476590"/>
            <a:ext cx="6336880" cy="677108"/>
          </a:xfrm>
          <a:prstGeom prst="rect">
            <a:avLst/>
          </a:prstGeom>
          <a:noFill/>
        </p:spPr>
        <p:txBody>
          <a:bodyPr wrap="square" rtlCol="0">
            <a:spAutoFit/>
          </a:bodyPr>
          <a:lstStyle/>
          <a:p>
            <a:r>
              <a:rPr lang="fr-FR" sz="3800" dirty="0" smtClean="0">
                <a:solidFill>
                  <a:srgbClr val="FF0000"/>
                </a:solidFill>
              </a:rPr>
              <a:t>Espace personnalisé</a:t>
            </a:r>
            <a:endParaRPr lang="fr-FR" sz="3800" dirty="0">
              <a:solidFill>
                <a:srgbClr val="FF0000"/>
              </a:solidFill>
            </a:endParaRPr>
          </a:p>
        </p:txBody>
      </p:sp>
      <p:sp>
        <p:nvSpPr>
          <p:cNvPr id="2" name="ZoneTexte 1"/>
          <p:cNvSpPr txBox="1"/>
          <p:nvPr/>
        </p:nvSpPr>
        <p:spPr>
          <a:xfrm>
            <a:off x="323410" y="4725180"/>
            <a:ext cx="4680650" cy="792110"/>
          </a:xfrm>
          <a:prstGeom prst="rect">
            <a:avLst/>
          </a:prstGeom>
          <a:noFill/>
          <a:ln w="28575">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4130013233"/>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3</a:t>
            </a:fld>
            <a:endParaRPr lang="fr-F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0" t="14543" r="7224" b="5485"/>
          <a:stretch/>
        </p:blipFill>
        <p:spPr bwMode="auto">
          <a:xfrm>
            <a:off x="323410" y="1628750"/>
            <a:ext cx="8497180" cy="511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467430" y="548600"/>
            <a:ext cx="5400750" cy="954107"/>
          </a:xfrm>
          <a:prstGeom prst="rect">
            <a:avLst/>
          </a:prstGeom>
          <a:noFill/>
        </p:spPr>
        <p:txBody>
          <a:bodyPr wrap="square" rtlCol="0">
            <a:spAutoFit/>
          </a:bodyPr>
          <a:lstStyle/>
          <a:p>
            <a:r>
              <a:rPr lang="fr-FR" sz="3800" dirty="0" smtClean="0">
                <a:solidFill>
                  <a:srgbClr val="FF0000"/>
                </a:solidFill>
              </a:rPr>
              <a:t>Employeur : actualité</a:t>
            </a:r>
            <a:endParaRPr lang="fr-FR" sz="3800" dirty="0">
              <a:solidFill>
                <a:srgbClr val="FF0000"/>
              </a:solidFill>
            </a:endParaRPr>
          </a:p>
          <a:p>
            <a:endParaRPr lang="fr-FR" dirty="0"/>
          </a:p>
        </p:txBody>
      </p:sp>
    </p:spTree>
    <p:extLst>
      <p:ext uri="{BB962C8B-B14F-4D97-AF65-F5344CB8AC3E}">
        <p14:creationId xmlns:p14="http://schemas.microsoft.com/office/powerpoint/2010/main" val="927406532"/>
      </p:ext>
    </p:extLst>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30</a:t>
            </a:fld>
            <a:endParaRPr lang="fr-F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756" r="1332" b="6308"/>
          <a:stretch/>
        </p:blipFill>
        <p:spPr bwMode="auto">
          <a:xfrm>
            <a:off x="251400" y="1700760"/>
            <a:ext cx="856919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23410" y="332570"/>
            <a:ext cx="8425170" cy="1077218"/>
          </a:xfrm>
          <a:prstGeom prst="rect">
            <a:avLst/>
          </a:prstGeom>
          <a:noFill/>
        </p:spPr>
        <p:txBody>
          <a:bodyPr wrap="square" rtlCol="0">
            <a:spAutoFit/>
          </a:bodyPr>
          <a:lstStyle/>
          <a:p>
            <a:r>
              <a:rPr lang="fr-FR" sz="3200" dirty="0" smtClean="0">
                <a:solidFill>
                  <a:srgbClr val="FF0000"/>
                </a:solidFill>
              </a:rPr>
              <a:t>Employeur : me connecter à mon espace personnalisé</a:t>
            </a:r>
            <a:endParaRPr lang="fr-FR" sz="3200" dirty="0">
              <a:solidFill>
                <a:srgbClr val="FF0000"/>
              </a:solidFill>
            </a:endParaRPr>
          </a:p>
        </p:txBody>
      </p:sp>
      <p:cxnSp>
        <p:nvCxnSpPr>
          <p:cNvPr id="3" name="Connecteur droit avec flèche 2"/>
          <p:cNvCxnSpPr/>
          <p:nvPr/>
        </p:nvCxnSpPr>
        <p:spPr>
          <a:xfrm flipH="1">
            <a:off x="7740440" y="476590"/>
            <a:ext cx="360050" cy="108015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027630"/>
      </p:ext>
    </p:extLst>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31</a:t>
            </a:fld>
            <a:endParaRPr lang="fr-FR"/>
          </a:p>
        </p:txBody>
      </p:sp>
      <p:sp>
        <p:nvSpPr>
          <p:cNvPr id="6" name="ZoneTexte 5"/>
          <p:cNvSpPr txBox="1"/>
          <p:nvPr/>
        </p:nvSpPr>
        <p:spPr>
          <a:xfrm>
            <a:off x="395420" y="620610"/>
            <a:ext cx="8748580" cy="646331"/>
          </a:xfrm>
          <a:prstGeom prst="rect">
            <a:avLst/>
          </a:prstGeom>
          <a:noFill/>
        </p:spPr>
        <p:txBody>
          <a:bodyPr wrap="square" rtlCol="0">
            <a:spAutoFit/>
          </a:bodyPr>
          <a:lstStyle/>
          <a:p>
            <a:r>
              <a:rPr lang="fr-FR" sz="3600" dirty="0" smtClean="0">
                <a:solidFill>
                  <a:srgbClr val="FF0000"/>
                </a:solidFill>
              </a:rPr>
              <a:t>Accéder à son espace personnalisé</a:t>
            </a:r>
            <a:endParaRPr lang="fr-FR" sz="3600" dirty="0">
              <a:solidFill>
                <a:srgbClr val="FF0000"/>
              </a:solidFill>
            </a:endParaRPr>
          </a:p>
        </p:txBody>
      </p:sp>
      <p:sp>
        <p:nvSpPr>
          <p:cNvPr id="2" name="Espace réservé du contenu 1"/>
          <p:cNvSpPr>
            <a:spLocks noGrp="1"/>
          </p:cNvSpPr>
          <p:nvPr>
            <p:ph idx="1"/>
          </p:nvPr>
        </p:nvSpPr>
        <p:spPr/>
        <p:txBody>
          <a:bodyPr/>
          <a:lstStyle/>
          <a:p>
            <a:endParaRPr lang="fr-F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759" r="1676" b="24648"/>
          <a:stretch/>
        </p:blipFill>
        <p:spPr bwMode="auto">
          <a:xfrm>
            <a:off x="251400" y="1628750"/>
            <a:ext cx="8569190" cy="511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5549474"/>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dirty="0" smtClean="0">
                <a:solidFill>
                  <a:srgbClr val="808080"/>
                </a:solidFill>
              </a:rPr>
              <a:t>Direction des retraites et de la solidarité</a:t>
            </a:r>
            <a:endParaRPr lang="fr-FR" dirty="0">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32</a:t>
            </a:fld>
            <a:endParaRPr lang="fr-F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65" t="13689" r="11065" b="5027"/>
          <a:stretch/>
        </p:blipFill>
        <p:spPr bwMode="auto">
          <a:xfrm>
            <a:off x="323410" y="1628750"/>
            <a:ext cx="8497180" cy="511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332570"/>
            <a:ext cx="7561050" cy="1077218"/>
          </a:xfrm>
          <a:prstGeom prst="rect">
            <a:avLst/>
          </a:prstGeom>
          <a:noFill/>
        </p:spPr>
        <p:txBody>
          <a:bodyPr wrap="square" rtlCol="0">
            <a:spAutoFit/>
          </a:bodyPr>
          <a:lstStyle/>
          <a:p>
            <a:r>
              <a:rPr lang="fr-FR" sz="3200" dirty="0" smtClean="0">
                <a:solidFill>
                  <a:srgbClr val="FF0000"/>
                </a:solidFill>
              </a:rPr>
              <a:t>Employeur : accueil de mon espace personnalisé</a:t>
            </a:r>
            <a:endParaRPr lang="fr-FR" sz="3200" dirty="0">
              <a:solidFill>
                <a:srgbClr val="FF0000"/>
              </a:solidFill>
            </a:endParaRPr>
          </a:p>
        </p:txBody>
      </p:sp>
      <p:sp>
        <p:nvSpPr>
          <p:cNvPr id="7" name="ZoneTexte 6"/>
          <p:cNvSpPr txBox="1"/>
          <p:nvPr/>
        </p:nvSpPr>
        <p:spPr>
          <a:xfrm>
            <a:off x="1043510" y="2708900"/>
            <a:ext cx="1368190" cy="216030"/>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152712224"/>
      </p:ext>
    </p:extLst>
  </p:cSld>
  <p:clrMapOvr>
    <a:masterClrMapping/>
  </p:clrMapOvr>
  <p:transition spd="med">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33</a:t>
            </a:fld>
            <a:endParaRPr lang="fr-F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82" t="14245" r="13149" b="7667"/>
          <a:stretch/>
        </p:blipFill>
        <p:spPr bwMode="auto">
          <a:xfrm>
            <a:off x="251400" y="1625990"/>
            <a:ext cx="8641200" cy="511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620610"/>
            <a:ext cx="6840950" cy="553998"/>
          </a:xfrm>
          <a:prstGeom prst="rect">
            <a:avLst/>
          </a:prstGeom>
          <a:noFill/>
        </p:spPr>
        <p:txBody>
          <a:bodyPr wrap="square" rtlCol="0">
            <a:spAutoFit/>
          </a:bodyPr>
          <a:lstStyle/>
          <a:p>
            <a:r>
              <a:rPr lang="fr-FR" sz="3000" dirty="0" smtClean="0">
                <a:solidFill>
                  <a:srgbClr val="FF0000"/>
                </a:solidFill>
              </a:rPr>
              <a:t>Employeur : vos notifications</a:t>
            </a:r>
            <a:endParaRPr lang="fr-FR" sz="3000" dirty="0">
              <a:solidFill>
                <a:srgbClr val="FF0000"/>
              </a:solidFill>
            </a:endParaRPr>
          </a:p>
        </p:txBody>
      </p:sp>
      <p:sp>
        <p:nvSpPr>
          <p:cNvPr id="7" name="ZoneTexte 6"/>
          <p:cNvSpPr txBox="1"/>
          <p:nvPr/>
        </p:nvSpPr>
        <p:spPr>
          <a:xfrm>
            <a:off x="539440" y="3429000"/>
            <a:ext cx="1584220" cy="216030"/>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775005479"/>
      </p:ext>
    </p:extLst>
  </p:cSld>
  <p:clrMapOvr>
    <a:masterClrMapping/>
  </p:clrMapOvr>
  <p:transition spd="med">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34</a:t>
            </a:fld>
            <a:endParaRPr lang="fr-F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07" t="13741" r="13911" b="4913"/>
          <a:stretch/>
        </p:blipFill>
        <p:spPr bwMode="auto">
          <a:xfrm>
            <a:off x="323410" y="1616482"/>
            <a:ext cx="8497180" cy="512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548600"/>
            <a:ext cx="6984970" cy="584775"/>
          </a:xfrm>
          <a:prstGeom prst="rect">
            <a:avLst/>
          </a:prstGeom>
          <a:noFill/>
        </p:spPr>
        <p:txBody>
          <a:bodyPr wrap="square" rtlCol="0">
            <a:spAutoFit/>
          </a:bodyPr>
          <a:lstStyle/>
          <a:p>
            <a:r>
              <a:rPr lang="fr-FR" sz="3200" dirty="0" smtClean="0">
                <a:solidFill>
                  <a:srgbClr val="FF0000"/>
                </a:solidFill>
              </a:rPr>
              <a:t>Employeur : accès aux services</a:t>
            </a:r>
            <a:endParaRPr lang="fr-FR" sz="3200" dirty="0">
              <a:solidFill>
                <a:srgbClr val="FF0000"/>
              </a:solidFill>
            </a:endParaRPr>
          </a:p>
        </p:txBody>
      </p:sp>
      <p:sp>
        <p:nvSpPr>
          <p:cNvPr id="7" name="ZoneTexte 6"/>
          <p:cNvSpPr txBox="1"/>
          <p:nvPr/>
        </p:nvSpPr>
        <p:spPr>
          <a:xfrm>
            <a:off x="755470" y="2708900"/>
            <a:ext cx="1512210" cy="216030"/>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340927330"/>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normAutofit/>
          </a:bodyPr>
          <a:lstStyle/>
          <a:p>
            <a:pPr lvl="0"/>
            <a:r>
              <a:rPr lang="fr-FR" sz="3200" dirty="0">
                <a:solidFill>
                  <a:srgbClr val="FF0000"/>
                </a:solidFill>
                <a:latin typeface="+mn-lt"/>
              </a:rPr>
              <a:t>Suivi des validations de service</a:t>
            </a:r>
          </a:p>
        </p:txBody>
      </p:sp>
      <p:pic>
        <p:nvPicPr>
          <p:cNvPr id="3" name="Picture 2"/>
          <p:cNvPicPr>
            <a:picLocks noGrp="1" noChangeAspect="1"/>
          </p:cNvPicPr>
          <p:nvPr>
            <p:ph idx="1"/>
          </p:nvPr>
        </p:nvPicPr>
        <p:blipFill>
          <a:blip r:embed="rId2"/>
          <a:srcRect l="10556" t="17963" r="16273" b="4971"/>
          <a:stretch>
            <a:fillRect/>
          </a:stretch>
        </p:blipFill>
        <p:spPr>
          <a:xfrm>
            <a:off x="251400" y="1628750"/>
            <a:ext cx="8569190" cy="5112565"/>
          </a:xfrm>
        </p:spPr>
      </p:pic>
    </p:spTree>
    <p:extLst>
      <p:ext uri="{BB962C8B-B14F-4D97-AF65-F5344CB8AC3E}">
        <p14:creationId xmlns:p14="http://schemas.microsoft.com/office/powerpoint/2010/main" val="424602306"/>
      </p:ext>
    </p:extLst>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normAutofit/>
          </a:bodyPr>
          <a:lstStyle/>
          <a:p>
            <a:pPr lvl="0"/>
            <a:r>
              <a:rPr lang="fr-FR" sz="3200" dirty="0">
                <a:solidFill>
                  <a:srgbClr val="FF0000"/>
                </a:solidFill>
                <a:latin typeface="+mn-lt"/>
              </a:rPr>
              <a:t>Suivi des validations de service</a:t>
            </a:r>
          </a:p>
        </p:txBody>
      </p:sp>
      <p:pic>
        <p:nvPicPr>
          <p:cNvPr id="3" name="Picture 2"/>
          <p:cNvPicPr>
            <a:picLocks noGrp="1" noChangeAspect="1"/>
          </p:cNvPicPr>
          <p:nvPr>
            <p:ph idx="1"/>
          </p:nvPr>
        </p:nvPicPr>
        <p:blipFill>
          <a:blip r:embed="rId2"/>
          <a:srcRect l="13358" t="14710" r="16347" b="45271"/>
          <a:stretch>
            <a:fillRect/>
          </a:stretch>
        </p:blipFill>
        <p:spPr>
          <a:xfrm>
            <a:off x="251400" y="1628800"/>
            <a:ext cx="8641200" cy="4824536"/>
          </a:xfrm>
        </p:spPr>
      </p:pic>
    </p:spTree>
    <p:extLst>
      <p:ext uri="{BB962C8B-B14F-4D97-AF65-F5344CB8AC3E}">
        <p14:creationId xmlns:p14="http://schemas.microsoft.com/office/powerpoint/2010/main" val="3206139334"/>
      </p:ext>
    </p:extLst>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37</a:t>
            </a:fld>
            <a:endParaRPr lang="fr-F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13570" r="16413" b="5292"/>
          <a:stretch/>
        </p:blipFill>
        <p:spPr bwMode="auto">
          <a:xfrm>
            <a:off x="251400" y="1628750"/>
            <a:ext cx="8569190" cy="505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39440" y="548600"/>
            <a:ext cx="6408890" cy="584775"/>
          </a:xfrm>
          <a:prstGeom prst="rect">
            <a:avLst/>
          </a:prstGeom>
          <a:noFill/>
        </p:spPr>
        <p:txBody>
          <a:bodyPr wrap="square" rtlCol="0">
            <a:spAutoFit/>
          </a:bodyPr>
          <a:lstStyle/>
          <a:p>
            <a:r>
              <a:rPr lang="fr-FR" sz="3200" dirty="0" smtClean="0">
                <a:solidFill>
                  <a:srgbClr val="FF0000"/>
                </a:solidFill>
              </a:rPr>
              <a:t>Employeur : accès aux outils</a:t>
            </a:r>
            <a:endParaRPr lang="fr-FR" sz="3200" dirty="0">
              <a:solidFill>
                <a:srgbClr val="FF0000"/>
              </a:solidFill>
            </a:endParaRPr>
          </a:p>
        </p:txBody>
      </p:sp>
      <p:sp>
        <p:nvSpPr>
          <p:cNvPr id="7" name="ZoneTexte 6"/>
          <p:cNvSpPr txBox="1"/>
          <p:nvPr/>
        </p:nvSpPr>
        <p:spPr>
          <a:xfrm>
            <a:off x="467430" y="2708900"/>
            <a:ext cx="1584220" cy="216030"/>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122043006"/>
      </p:ext>
    </p:extLst>
  </p:cSld>
  <p:clrMapOvr>
    <a:masterClrMapping/>
  </p:clrMapOvr>
  <p:transition spd="med">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38</a:t>
            </a:fld>
            <a:endParaRPr lang="fr-F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14" t="13827" r="13863" b="4855"/>
          <a:stretch/>
        </p:blipFill>
        <p:spPr bwMode="auto">
          <a:xfrm>
            <a:off x="323410" y="1700760"/>
            <a:ext cx="849718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67430" y="692620"/>
            <a:ext cx="7993110" cy="584775"/>
          </a:xfrm>
          <a:prstGeom prst="rect">
            <a:avLst/>
          </a:prstGeom>
          <a:noFill/>
        </p:spPr>
        <p:txBody>
          <a:bodyPr wrap="square" rtlCol="0">
            <a:spAutoFit/>
          </a:bodyPr>
          <a:lstStyle/>
          <a:p>
            <a:r>
              <a:rPr lang="fr-FR" sz="3200" dirty="0" smtClean="0">
                <a:solidFill>
                  <a:srgbClr val="FF0000"/>
                </a:solidFill>
              </a:rPr>
              <a:t>Employeur : votre compte</a:t>
            </a:r>
            <a:endParaRPr lang="fr-FR" sz="3200" dirty="0">
              <a:solidFill>
                <a:srgbClr val="FF0000"/>
              </a:solidFill>
            </a:endParaRPr>
          </a:p>
        </p:txBody>
      </p:sp>
      <p:sp>
        <p:nvSpPr>
          <p:cNvPr id="7" name="ZoneTexte 6"/>
          <p:cNvSpPr txBox="1"/>
          <p:nvPr/>
        </p:nvSpPr>
        <p:spPr>
          <a:xfrm>
            <a:off x="539440" y="2204830"/>
            <a:ext cx="1656230" cy="288040"/>
          </a:xfrm>
          <a:prstGeom prst="rect">
            <a:avLst/>
          </a:prstGeom>
          <a:solidFill>
            <a:schemeClr val="bg1"/>
          </a:solidFill>
        </p:spPr>
        <p:txBody>
          <a:bodyPr wrap="square" rtlCol="0">
            <a:spAutoFit/>
          </a:bodyPr>
          <a:lstStyle/>
          <a:p>
            <a:endParaRPr lang="fr-FR" dirty="0"/>
          </a:p>
        </p:txBody>
      </p:sp>
      <p:sp>
        <p:nvSpPr>
          <p:cNvPr id="8" name="ZoneTexte 7"/>
          <p:cNvSpPr txBox="1"/>
          <p:nvPr/>
        </p:nvSpPr>
        <p:spPr>
          <a:xfrm>
            <a:off x="5796170" y="2348850"/>
            <a:ext cx="1008140" cy="1512210"/>
          </a:xfrm>
          <a:prstGeom prst="rect">
            <a:avLst/>
          </a:prstGeom>
          <a:solidFill>
            <a:schemeClr val="bg1"/>
          </a:solidFill>
        </p:spPr>
        <p:txBody>
          <a:bodyPr wrap="square" rtlCol="0">
            <a:spAutoFit/>
          </a:bodyPr>
          <a:lstStyle/>
          <a:p>
            <a:endParaRPr lang="fr-FR" dirty="0"/>
          </a:p>
        </p:txBody>
      </p:sp>
      <p:sp>
        <p:nvSpPr>
          <p:cNvPr id="9" name="ZoneTexte 8"/>
          <p:cNvSpPr txBox="1"/>
          <p:nvPr/>
        </p:nvSpPr>
        <p:spPr>
          <a:xfrm>
            <a:off x="5436120" y="2564880"/>
            <a:ext cx="576080" cy="936130"/>
          </a:xfrm>
          <a:prstGeom prst="rect">
            <a:avLst/>
          </a:prstGeom>
          <a:solidFill>
            <a:schemeClr val="bg1"/>
          </a:solidFill>
        </p:spPr>
        <p:txBody>
          <a:bodyPr wrap="square" rtlCol="0">
            <a:spAutoFit/>
          </a:bodyPr>
          <a:lstStyle/>
          <a:p>
            <a:endParaRPr lang="fr-FR" dirty="0"/>
          </a:p>
        </p:txBody>
      </p:sp>
      <p:sp>
        <p:nvSpPr>
          <p:cNvPr id="10" name="ZoneTexte 9"/>
          <p:cNvSpPr txBox="1"/>
          <p:nvPr/>
        </p:nvSpPr>
        <p:spPr>
          <a:xfrm>
            <a:off x="5724160" y="2348850"/>
            <a:ext cx="216030" cy="369332"/>
          </a:xfrm>
          <a:prstGeom prst="rect">
            <a:avLst/>
          </a:prstGeom>
          <a:solidFill>
            <a:schemeClr val="bg1"/>
          </a:solidFill>
        </p:spPr>
        <p:txBody>
          <a:bodyPr wrap="square" rtlCol="0">
            <a:spAutoFit/>
          </a:bodyPr>
          <a:lstStyle/>
          <a:p>
            <a:endParaRPr lang="fr-FR" dirty="0"/>
          </a:p>
        </p:txBody>
      </p:sp>
      <p:sp>
        <p:nvSpPr>
          <p:cNvPr id="11" name="ZoneTexte 10"/>
          <p:cNvSpPr txBox="1"/>
          <p:nvPr/>
        </p:nvSpPr>
        <p:spPr>
          <a:xfrm>
            <a:off x="4067930" y="2492870"/>
            <a:ext cx="4536630" cy="923330"/>
          </a:xfrm>
          <a:prstGeom prst="rect">
            <a:avLst/>
          </a:prstGeom>
          <a:noFill/>
        </p:spPr>
        <p:txBody>
          <a:bodyPr wrap="square" rtlCol="0">
            <a:spAutoFit/>
          </a:bodyPr>
          <a:lstStyle/>
          <a:p>
            <a:r>
              <a:rPr lang="fr-FR" dirty="0" smtClean="0">
                <a:solidFill>
                  <a:srgbClr val="C00000"/>
                </a:solidFill>
              </a:rPr>
              <a:t>Pour modifier les accès, vous devez cliquer sur « accès aux outils » - gestion des utilisateurs - attribution des droits</a:t>
            </a:r>
            <a:endParaRPr lang="fr-FR" dirty="0">
              <a:solidFill>
                <a:srgbClr val="C00000"/>
              </a:solidFill>
            </a:endParaRPr>
          </a:p>
        </p:txBody>
      </p:sp>
      <p:sp>
        <p:nvSpPr>
          <p:cNvPr id="13" name="ZoneTexte 12"/>
          <p:cNvSpPr txBox="1"/>
          <p:nvPr/>
        </p:nvSpPr>
        <p:spPr>
          <a:xfrm>
            <a:off x="5364110" y="2348850"/>
            <a:ext cx="504070" cy="216030"/>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707275821"/>
      </p:ext>
    </p:extLst>
  </p:cSld>
  <p:clrMapOvr>
    <a:masterClrMapping/>
  </p:clrMapOvr>
  <p:transition spd="med">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39</a:t>
            </a:fld>
            <a:endParaRPr lang="fr-FR"/>
          </a:p>
        </p:txBody>
      </p:sp>
      <p:pic>
        <p:nvPicPr>
          <p:cNvPr id="184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598" t="14116" r="13598" b="9934"/>
          <a:stretch/>
        </p:blipFill>
        <p:spPr bwMode="auto">
          <a:xfrm>
            <a:off x="323410" y="1700760"/>
            <a:ext cx="849718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404580"/>
            <a:ext cx="8065120" cy="1077218"/>
          </a:xfrm>
          <a:prstGeom prst="rect">
            <a:avLst/>
          </a:prstGeom>
          <a:noFill/>
        </p:spPr>
        <p:txBody>
          <a:bodyPr wrap="square" rtlCol="0">
            <a:spAutoFit/>
          </a:bodyPr>
          <a:lstStyle/>
          <a:p>
            <a:r>
              <a:rPr lang="fr-FR" sz="3200" dirty="0" smtClean="0">
                <a:solidFill>
                  <a:srgbClr val="FF0000"/>
                </a:solidFill>
              </a:rPr>
              <a:t>Employeur : modifier son code confidentiel</a:t>
            </a:r>
            <a:endParaRPr lang="fr-FR" sz="3200" dirty="0">
              <a:solidFill>
                <a:srgbClr val="FF0000"/>
              </a:solidFill>
            </a:endParaRPr>
          </a:p>
        </p:txBody>
      </p:sp>
      <p:sp>
        <p:nvSpPr>
          <p:cNvPr id="7" name="ZoneTexte 6"/>
          <p:cNvSpPr txBox="1"/>
          <p:nvPr/>
        </p:nvSpPr>
        <p:spPr>
          <a:xfrm>
            <a:off x="4644010" y="6453420"/>
            <a:ext cx="1800250" cy="369332"/>
          </a:xfrm>
          <a:prstGeom prst="rect">
            <a:avLst/>
          </a:prstGeom>
          <a:noFill/>
          <a:ln w="28575">
            <a:solidFill>
              <a:srgbClr val="FF0000"/>
            </a:solidFill>
          </a:ln>
        </p:spPr>
        <p:txBody>
          <a:bodyPr wrap="square" rtlCol="0">
            <a:spAutoFit/>
          </a:bodyPr>
          <a:lstStyle/>
          <a:p>
            <a:endParaRPr lang="fr-FR" dirty="0"/>
          </a:p>
        </p:txBody>
      </p:sp>
      <p:sp>
        <p:nvSpPr>
          <p:cNvPr id="8" name="ZoneTexte 7"/>
          <p:cNvSpPr txBox="1"/>
          <p:nvPr/>
        </p:nvSpPr>
        <p:spPr>
          <a:xfrm>
            <a:off x="5436120" y="1844780"/>
            <a:ext cx="1440200" cy="576080"/>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147765475"/>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a:t>
            </a:fld>
            <a:endParaRPr lang="fr-F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731" t="13689" r="6399" b="5241"/>
          <a:stretch/>
        </p:blipFill>
        <p:spPr bwMode="auto">
          <a:xfrm>
            <a:off x="251400" y="1628750"/>
            <a:ext cx="8569190" cy="511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395420" y="548600"/>
            <a:ext cx="5832810" cy="677108"/>
          </a:xfrm>
          <a:prstGeom prst="rect">
            <a:avLst/>
          </a:prstGeom>
          <a:noFill/>
        </p:spPr>
        <p:txBody>
          <a:bodyPr wrap="square" rtlCol="0">
            <a:spAutoFit/>
          </a:bodyPr>
          <a:lstStyle/>
          <a:p>
            <a:r>
              <a:rPr lang="fr-FR" sz="3800" dirty="0" smtClean="0">
                <a:solidFill>
                  <a:srgbClr val="FF0000"/>
                </a:solidFill>
              </a:rPr>
              <a:t>Employeur : rubriques</a:t>
            </a:r>
            <a:endParaRPr lang="fr-FR" sz="3800" dirty="0">
              <a:solidFill>
                <a:srgbClr val="FF0000"/>
              </a:solidFill>
            </a:endParaRPr>
          </a:p>
        </p:txBody>
      </p:sp>
    </p:spTree>
    <p:extLst>
      <p:ext uri="{BB962C8B-B14F-4D97-AF65-F5344CB8AC3E}">
        <p14:creationId xmlns:p14="http://schemas.microsoft.com/office/powerpoint/2010/main" val="3584725233"/>
      </p:ext>
    </p:extLst>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40</a:t>
            </a:fld>
            <a:endParaRPr lang="fr-F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85" t="13800" r="14231" b="5241"/>
          <a:stretch/>
        </p:blipFill>
        <p:spPr bwMode="auto">
          <a:xfrm>
            <a:off x="251400" y="1628750"/>
            <a:ext cx="856919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620610"/>
            <a:ext cx="7345020" cy="584775"/>
          </a:xfrm>
          <a:prstGeom prst="rect">
            <a:avLst/>
          </a:prstGeom>
          <a:noFill/>
        </p:spPr>
        <p:txBody>
          <a:bodyPr wrap="square" rtlCol="0">
            <a:spAutoFit/>
          </a:bodyPr>
          <a:lstStyle/>
          <a:p>
            <a:r>
              <a:rPr lang="fr-FR" sz="3200" dirty="0" smtClean="0">
                <a:solidFill>
                  <a:srgbClr val="FF0000"/>
                </a:solidFill>
              </a:rPr>
              <a:t>Employeur : documentation</a:t>
            </a:r>
            <a:endParaRPr lang="fr-FR" sz="3200" dirty="0">
              <a:solidFill>
                <a:srgbClr val="FF0000"/>
              </a:solidFill>
            </a:endParaRPr>
          </a:p>
        </p:txBody>
      </p:sp>
      <p:sp>
        <p:nvSpPr>
          <p:cNvPr id="7" name="ZoneTexte 6"/>
          <p:cNvSpPr txBox="1"/>
          <p:nvPr/>
        </p:nvSpPr>
        <p:spPr>
          <a:xfrm>
            <a:off x="539440" y="2132820"/>
            <a:ext cx="1800250" cy="216030"/>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651592068"/>
      </p:ext>
    </p:extLst>
  </p:cSld>
  <p:clrMapOvr>
    <a:masterClrMapping/>
  </p:clrMapOvr>
  <p:transition spd="med">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41</a:t>
            </a:fld>
            <a:endParaRPr lang="fr-F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94" t="14293" r="13164" b="4922"/>
          <a:stretch/>
        </p:blipFill>
        <p:spPr bwMode="auto">
          <a:xfrm>
            <a:off x="251400" y="1619507"/>
            <a:ext cx="8569190" cy="512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539440" y="548600"/>
            <a:ext cx="6840950" cy="584775"/>
          </a:xfrm>
          <a:prstGeom prst="rect">
            <a:avLst/>
          </a:prstGeom>
          <a:noFill/>
        </p:spPr>
        <p:txBody>
          <a:bodyPr wrap="square" rtlCol="0">
            <a:spAutoFit/>
          </a:bodyPr>
          <a:lstStyle/>
          <a:p>
            <a:r>
              <a:rPr lang="fr-FR" sz="3200" dirty="0" smtClean="0">
                <a:solidFill>
                  <a:srgbClr val="FF0000"/>
                </a:solidFill>
              </a:rPr>
              <a:t>Employeur : accès à </a:t>
            </a:r>
            <a:r>
              <a:rPr lang="fr-FR" sz="3200" dirty="0" err="1" smtClean="0">
                <a:solidFill>
                  <a:srgbClr val="FF0000"/>
                </a:solidFill>
              </a:rPr>
              <a:t>eVentail</a:t>
            </a:r>
            <a:endParaRPr lang="fr-FR" sz="3200" dirty="0">
              <a:solidFill>
                <a:srgbClr val="FF0000"/>
              </a:solidFill>
            </a:endParaRPr>
          </a:p>
        </p:txBody>
      </p:sp>
    </p:spTree>
    <p:extLst>
      <p:ext uri="{BB962C8B-B14F-4D97-AF65-F5344CB8AC3E}">
        <p14:creationId xmlns:p14="http://schemas.microsoft.com/office/powerpoint/2010/main" val="458072804"/>
      </p:ext>
    </p:extLst>
  </p:cSld>
  <p:clrMapOvr>
    <a:masterClrMapping/>
  </p:clrMapOvr>
  <p:transition spd="med">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42</a:t>
            </a:fld>
            <a:endParaRPr lang="fr-F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59" t="10414" r="9277" b="11673"/>
          <a:stretch/>
        </p:blipFill>
        <p:spPr bwMode="auto">
          <a:xfrm>
            <a:off x="280804" y="1700760"/>
            <a:ext cx="8539786"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620610"/>
            <a:ext cx="8209140" cy="584775"/>
          </a:xfrm>
          <a:prstGeom prst="rect">
            <a:avLst/>
          </a:prstGeom>
          <a:noFill/>
        </p:spPr>
        <p:txBody>
          <a:bodyPr wrap="square" rtlCol="0">
            <a:spAutoFit/>
          </a:bodyPr>
          <a:lstStyle/>
          <a:p>
            <a:r>
              <a:rPr lang="fr-FR" sz="3200" dirty="0" smtClean="0">
                <a:solidFill>
                  <a:srgbClr val="FF0000"/>
                </a:solidFill>
              </a:rPr>
              <a:t>Employeur : vos fonds gérés</a:t>
            </a:r>
            <a:endParaRPr lang="fr-FR" sz="3200" dirty="0">
              <a:solidFill>
                <a:srgbClr val="FF0000"/>
              </a:solidFill>
            </a:endParaRPr>
          </a:p>
        </p:txBody>
      </p:sp>
    </p:spTree>
    <p:extLst>
      <p:ext uri="{BB962C8B-B14F-4D97-AF65-F5344CB8AC3E}">
        <p14:creationId xmlns:p14="http://schemas.microsoft.com/office/powerpoint/2010/main" val="2431668224"/>
      </p:ext>
    </p:extLst>
  </p:cSld>
  <p:clrMapOvr>
    <a:masterClrMapping/>
  </p:clrMapOvr>
  <p:transition spd="med">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43</a:t>
            </a:fld>
            <a:endParaRPr lang="fr-FR"/>
          </a:p>
        </p:txBody>
      </p:sp>
      <p:pic>
        <p:nvPicPr>
          <p:cNvPr id="2048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465" t="13903" r="12932" b="4814"/>
          <a:stretch/>
        </p:blipFill>
        <p:spPr bwMode="auto">
          <a:xfrm>
            <a:off x="323410" y="1656452"/>
            <a:ext cx="8497180" cy="508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043510" y="476590"/>
            <a:ext cx="6336880" cy="677108"/>
          </a:xfrm>
          <a:prstGeom prst="rect">
            <a:avLst/>
          </a:prstGeom>
          <a:noFill/>
        </p:spPr>
        <p:txBody>
          <a:bodyPr wrap="square" rtlCol="0">
            <a:spAutoFit/>
          </a:bodyPr>
          <a:lstStyle/>
          <a:p>
            <a:r>
              <a:rPr lang="fr-FR" sz="3800" dirty="0" smtClean="0">
                <a:solidFill>
                  <a:srgbClr val="FF0000"/>
                </a:solidFill>
              </a:rPr>
              <a:t>Espace personnalisé</a:t>
            </a:r>
            <a:endParaRPr lang="fr-FR" sz="3800" dirty="0">
              <a:solidFill>
                <a:srgbClr val="FF0000"/>
              </a:solidFill>
            </a:endParaRPr>
          </a:p>
        </p:txBody>
      </p:sp>
      <p:sp>
        <p:nvSpPr>
          <p:cNvPr id="3" name="ZoneTexte 2"/>
          <p:cNvSpPr txBox="1"/>
          <p:nvPr/>
        </p:nvSpPr>
        <p:spPr>
          <a:xfrm>
            <a:off x="323410" y="5517290"/>
            <a:ext cx="4608640" cy="792110"/>
          </a:xfrm>
          <a:prstGeom prst="rect">
            <a:avLst/>
          </a:prstGeom>
          <a:noFill/>
          <a:ln w="28575">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192054724"/>
      </p:ext>
    </p:extLst>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44</a:t>
            </a:fld>
            <a:endParaRPr lang="fr-FR"/>
          </a:p>
        </p:txBody>
      </p:sp>
      <p:pic>
        <p:nvPicPr>
          <p:cNvPr id="2253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265" t="14116" r="15756" b="18255"/>
          <a:stretch/>
        </p:blipFill>
        <p:spPr bwMode="auto">
          <a:xfrm>
            <a:off x="251400" y="1665010"/>
            <a:ext cx="8569190" cy="5076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83460" y="620610"/>
            <a:ext cx="7417030" cy="677108"/>
          </a:xfrm>
          <a:prstGeom prst="rect">
            <a:avLst/>
          </a:prstGeom>
          <a:noFill/>
        </p:spPr>
        <p:txBody>
          <a:bodyPr wrap="square" rtlCol="0">
            <a:spAutoFit/>
          </a:bodyPr>
          <a:lstStyle/>
          <a:p>
            <a:r>
              <a:rPr lang="fr-FR" sz="3800" dirty="0" smtClean="0">
                <a:solidFill>
                  <a:srgbClr val="FF0000"/>
                </a:solidFill>
              </a:rPr>
              <a:t>Administrateur et utilisateur</a:t>
            </a:r>
            <a:endParaRPr lang="fr-FR" sz="3800" dirty="0">
              <a:solidFill>
                <a:srgbClr val="FF0000"/>
              </a:solidFill>
            </a:endParaRPr>
          </a:p>
        </p:txBody>
      </p:sp>
    </p:spTree>
    <p:extLst>
      <p:ext uri="{BB962C8B-B14F-4D97-AF65-F5344CB8AC3E}">
        <p14:creationId xmlns:p14="http://schemas.microsoft.com/office/powerpoint/2010/main" val="18283752"/>
      </p:ext>
    </p:extLst>
  </p:cSld>
  <p:clrMapOvr>
    <a:masterClrMapping/>
  </p:clrMapOvr>
  <p:transition spd="med">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45</a:t>
            </a:fld>
            <a:endParaRPr lang="fr-F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76" t="13570" r="16413" b="5292"/>
          <a:stretch/>
        </p:blipFill>
        <p:spPr bwMode="auto">
          <a:xfrm>
            <a:off x="251400" y="1628750"/>
            <a:ext cx="8569190" cy="505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39440" y="548600"/>
            <a:ext cx="6408890" cy="584775"/>
          </a:xfrm>
          <a:prstGeom prst="rect">
            <a:avLst/>
          </a:prstGeom>
          <a:noFill/>
        </p:spPr>
        <p:txBody>
          <a:bodyPr wrap="square" rtlCol="0">
            <a:spAutoFit/>
          </a:bodyPr>
          <a:lstStyle/>
          <a:p>
            <a:r>
              <a:rPr lang="fr-FR" sz="3200" dirty="0" smtClean="0">
                <a:solidFill>
                  <a:srgbClr val="FF0000"/>
                </a:solidFill>
              </a:rPr>
              <a:t>Employeur : accès aux outils</a:t>
            </a:r>
            <a:endParaRPr lang="fr-FR" sz="3200" dirty="0">
              <a:solidFill>
                <a:srgbClr val="FF0000"/>
              </a:solidFill>
            </a:endParaRPr>
          </a:p>
        </p:txBody>
      </p:sp>
      <p:sp>
        <p:nvSpPr>
          <p:cNvPr id="7" name="ZoneTexte 6"/>
          <p:cNvSpPr txBox="1"/>
          <p:nvPr/>
        </p:nvSpPr>
        <p:spPr>
          <a:xfrm>
            <a:off x="467430" y="2708900"/>
            <a:ext cx="1584220" cy="216030"/>
          </a:xfrm>
          <a:prstGeom prst="rect">
            <a:avLst/>
          </a:prstGeom>
          <a:solidFill>
            <a:schemeClr val="bg1"/>
          </a:solidFill>
        </p:spPr>
        <p:txBody>
          <a:bodyPr wrap="square" rtlCol="0">
            <a:spAutoFit/>
          </a:bodyPr>
          <a:lstStyle/>
          <a:p>
            <a:endParaRPr lang="fr-FR" dirty="0"/>
          </a:p>
        </p:txBody>
      </p:sp>
      <p:sp>
        <p:nvSpPr>
          <p:cNvPr id="2" name="ZoneTexte 1"/>
          <p:cNvSpPr txBox="1"/>
          <p:nvPr/>
        </p:nvSpPr>
        <p:spPr>
          <a:xfrm>
            <a:off x="2195670" y="2564880"/>
            <a:ext cx="3600500" cy="576080"/>
          </a:xfrm>
          <a:prstGeom prst="rect">
            <a:avLst/>
          </a:prstGeom>
          <a:noFill/>
          <a:ln w="28575">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1129436755"/>
      </p:ext>
    </p:extLst>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46</a:t>
            </a:fld>
            <a:endParaRPr lang="fr-FR"/>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65" t="14115" r="12399" b="11855"/>
          <a:stretch/>
        </p:blipFill>
        <p:spPr bwMode="auto">
          <a:xfrm>
            <a:off x="251400" y="1700760"/>
            <a:ext cx="856919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11450" y="548600"/>
            <a:ext cx="7489040" cy="584775"/>
          </a:xfrm>
          <a:prstGeom prst="rect">
            <a:avLst/>
          </a:prstGeom>
          <a:noFill/>
        </p:spPr>
        <p:txBody>
          <a:bodyPr wrap="square" rtlCol="0">
            <a:spAutoFit/>
          </a:bodyPr>
          <a:lstStyle/>
          <a:p>
            <a:r>
              <a:rPr lang="fr-FR" sz="3200" dirty="0" smtClean="0">
                <a:solidFill>
                  <a:srgbClr val="FF0000"/>
                </a:solidFill>
              </a:rPr>
              <a:t>Employeur : gestion des utilisateurs</a:t>
            </a:r>
            <a:endParaRPr lang="fr-FR" sz="3200" dirty="0">
              <a:solidFill>
                <a:srgbClr val="FF0000"/>
              </a:solidFill>
            </a:endParaRPr>
          </a:p>
        </p:txBody>
      </p:sp>
      <p:sp>
        <p:nvSpPr>
          <p:cNvPr id="7" name="ZoneTexte 6"/>
          <p:cNvSpPr txBox="1"/>
          <p:nvPr/>
        </p:nvSpPr>
        <p:spPr>
          <a:xfrm>
            <a:off x="395420" y="5949350"/>
            <a:ext cx="3240450" cy="648090"/>
          </a:xfrm>
          <a:prstGeom prst="rect">
            <a:avLst/>
          </a:prstGeom>
          <a:noFill/>
          <a:ln w="28575">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255167278"/>
      </p:ext>
    </p:extLst>
  </p:cSld>
  <p:clrMapOvr>
    <a:masterClrMapping/>
  </p:clrMapOvr>
  <p:transition spd="med">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47</a:t>
            </a:fld>
            <a:endParaRPr lang="fr-FR"/>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65" t="12836" r="9599" b="11215"/>
          <a:stretch/>
        </p:blipFill>
        <p:spPr bwMode="auto">
          <a:xfrm>
            <a:off x="323410" y="1700760"/>
            <a:ext cx="849718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39440" y="620610"/>
            <a:ext cx="7417030" cy="584775"/>
          </a:xfrm>
          <a:prstGeom prst="rect">
            <a:avLst/>
          </a:prstGeom>
          <a:noFill/>
        </p:spPr>
        <p:txBody>
          <a:bodyPr wrap="square" rtlCol="0">
            <a:spAutoFit/>
          </a:bodyPr>
          <a:lstStyle/>
          <a:p>
            <a:r>
              <a:rPr lang="fr-FR" sz="3200" dirty="0" smtClean="0">
                <a:solidFill>
                  <a:srgbClr val="FF0000"/>
                </a:solidFill>
              </a:rPr>
              <a:t>Employeur : créer un profil</a:t>
            </a:r>
            <a:endParaRPr lang="fr-FR" sz="3200" dirty="0">
              <a:solidFill>
                <a:srgbClr val="FF0000"/>
              </a:solidFill>
            </a:endParaRPr>
          </a:p>
        </p:txBody>
      </p:sp>
    </p:spTree>
    <p:extLst>
      <p:ext uri="{BB962C8B-B14F-4D97-AF65-F5344CB8AC3E}">
        <p14:creationId xmlns:p14="http://schemas.microsoft.com/office/powerpoint/2010/main" val="1620124902"/>
      </p:ext>
    </p:extLst>
  </p:cSld>
  <p:clrMapOvr>
    <a:masterClrMapping/>
  </p:clrMapOvr>
  <p:transition spd="med">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48</a:t>
            </a:fld>
            <a:endParaRPr lang="fr-FR"/>
          </a:p>
        </p:txBody>
      </p:sp>
      <p:pic>
        <p:nvPicPr>
          <p:cNvPr id="1433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932" t="12410" r="9999" b="9081"/>
          <a:stretch/>
        </p:blipFill>
        <p:spPr bwMode="auto">
          <a:xfrm>
            <a:off x="323410" y="1628750"/>
            <a:ext cx="8569190" cy="511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692620"/>
            <a:ext cx="8209140" cy="584775"/>
          </a:xfrm>
          <a:prstGeom prst="rect">
            <a:avLst/>
          </a:prstGeom>
          <a:noFill/>
        </p:spPr>
        <p:txBody>
          <a:bodyPr wrap="square" rtlCol="0">
            <a:spAutoFit/>
          </a:bodyPr>
          <a:lstStyle/>
          <a:p>
            <a:r>
              <a:rPr lang="fr-FR" sz="3200" dirty="0" smtClean="0">
                <a:solidFill>
                  <a:srgbClr val="FF0000"/>
                </a:solidFill>
              </a:rPr>
              <a:t>Employeur : modification d’un profil</a:t>
            </a:r>
            <a:endParaRPr lang="fr-FR" sz="3200" dirty="0">
              <a:solidFill>
                <a:srgbClr val="FF0000"/>
              </a:solidFill>
            </a:endParaRPr>
          </a:p>
        </p:txBody>
      </p:sp>
      <p:sp>
        <p:nvSpPr>
          <p:cNvPr id="7" name="ZoneTexte 6"/>
          <p:cNvSpPr txBox="1"/>
          <p:nvPr/>
        </p:nvSpPr>
        <p:spPr>
          <a:xfrm>
            <a:off x="323410" y="6453420"/>
            <a:ext cx="50407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679555320"/>
      </p:ext>
    </p:extLst>
  </p:cSld>
  <p:clrMapOvr>
    <a:masterClrMapping/>
  </p:clrMapOvr>
  <p:transition spd="med">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49</a:t>
            </a:fld>
            <a:endParaRPr lang="fr-FR"/>
          </a:p>
        </p:txBody>
      </p:sp>
      <p:pic>
        <p:nvPicPr>
          <p:cNvPr id="1536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65" t="12836" r="7998" b="10575"/>
          <a:stretch/>
        </p:blipFill>
        <p:spPr bwMode="auto">
          <a:xfrm>
            <a:off x="251400" y="1700760"/>
            <a:ext cx="856919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6093370"/>
            <a:ext cx="3744520" cy="369332"/>
          </a:xfrm>
          <a:prstGeom prst="rect">
            <a:avLst/>
          </a:prstGeom>
          <a:solidFill>
            <a:schemeClr val="bg1"/>
          </a:solidFill>
        </p:spPr>
        <p:txBody>
          <a:bodyPr wrap="square" rtlCol="0">
            <a:spAutoFit/>
          </a:bodyPr>
          <a:lstStyle/>
          <a:p>
            <a:endParaRPr lang="fr-FR" dirty="0"/>
          </a:p>
        </p:txBody>
      </p:sp>
      <p:sp>
        <p:nvSpPr>
          <p:cNvPr id="7" name="ZoneTexte 6"/>
          <p:cNvSpPr txBox="1"/>
          <p:nvPr/>
        </p:nvSpPr>
        <p:spPr>
          <a:xfrm>
            <a:off x="467430" y="692620"/>
            <a:ext cx="8209140" cy="584775"/>
          </a:xfrm>
          <a:prstGeom prst="rect">
            <a:avLst/>
          </a:prstGeom>
          <a:noFill/>
        </p:spPr>
        <p:txBody>
          <a:bodyPr wrap="square" rtlCol="0">
            <a:spAutoFit/>
          </a:bodyPr>
          <a:lstStyle/>
          <a:p>
            <a:r>
              <a:rPr lang="fr-FR" sz="3200" dirty="0" smtClean="0">
                <a:solidFill>
                  <a:srgbClr val="FF0000"/>
                </a:solidFill>
              </a:rPr>
              <a:t>Employeur : changement de statut</a:t>
            </a:r>
            <a:endParaRPr lang="fr-FR" sz="3200" dirty="0">
              <a:solidFill>
                <a:srgbClr val="FF0000"/>
              </a:solidFill>
            </a:endParaRPr>
          </a:p>
        </p:txBody>
      </p:sp>
    </p:spTree>
    <p:extLst>
      <p:ext uri="{BB962C8B-B14F-4D97-AF65-F5344CB8AC3E}">
        <p14:creationId xmlns:p14="http://schemas.microsoft.com/office/powerpoint/2010/main" val="4128000797"/>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5</a:t>
            </a:fld>
            <a:endParaRPr lang="fr-F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65" t="13903" r="6131" b="20815"/>
          <a:stretch/>
        </p:blipFill>
        <p:spPr bwMode="auto">
          <a:xfrm>
            <a:off x="251400" y="1700760"/>
            <a:ext cx="864120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95420" y="548600"/>
            <a:ext cx="8209140" cy="677108"/>
          </a:xfrm>
          <a:prstGeom prst="rect">
            <a:avLst/>
          </a:prstGeom>
          <a:noFill/>
        </p:spPr>
        <p:txBody>
          <a:bodyPr wrap="square" rtlCol="0">
            <a:spAutoFit/>
          </a:bodyPr>
          <a:lstStyle/>
          <a:p>
            <a:r>
              <a:rPr lang="fr-FR" sz="3800" dirty="0" smtClean="0">
                <a:solidFill>
                  <a:srgbClr val="FF0000"/>
                </a:solidFill>
              </a:rPr>
              <a:t>Employeur : Informations</a:t>
            </a:r>
            <a:endParaRPr lang="fr-FR" sz="3800" dirty="0">
              <a:solidFill>
                <a:srgbClr val="FF0000"/>
              </a:solidFill>
            </a:endParaRPr>
          </a:p>
        </p:txBody>
      </p:sp>
    </p:spTree>
    <p:extLst>
      <p:ext uri="{BB962C8B-B14F-4D97-AF65-F5344CB8AC3E}">
        <p14:creationId xmlns:p14="http://schemas.microsoft.com/office/powerpoint/2010/main" val="1448907627"/>
      </p:ext>
    </p:extLst>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50</a:t>
            </a:fld>
            <a:endParaRPr lang="fr-FR"/>
          </a:p>
        </p:txBody>
      </p:sp>
      <p:pic>
        <p:nvPicPr>
          <p:cNvPr id="1638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332" t="12196" r="12265" b="10574"/>
          <a:stretch/>
        </p:blipFill>
        <p:spPr bwMode="auto">
          <a:xfrm>
            <a:off x="323410" y="1700760"/>
            <a:ext cx="8497180" cy="496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67430" y="692620"/>
            <a:ext cx="6984970" cy="584775"/>
          </a:xfrm>
          <a:prstGeom prst="rect">
            <a:avLst/>
          </a:prstGeom>
          <a:noFill/>
        </p:spPr>
        <p:txBody>
          <a:bodyPr wrap="square" rtlCol="0">
            <a:spAutoFit/>
          </a:bodyPr>
          <a:lstStyle/>
          <a:p>
            <a:r>
              <a:rPr lang="fr-FR" sz="3200" dirty="0" smtClean="0">
                <a:solidFill>
                  <a:srgbClr val="FF0000"/>
                </a:solidFill>
              </a:rPr>
              <a:t>Employeur : codes perdus</a:t>
            </a:r>
            <a:endParaRPr lang="fr-FR" sz="3200" dirty="0">
              <a:solidFill>
                <a:srgbClr val="FF0000"/>
              </a:solidFill>
            </a:endParaRPr>
          </a:p>
        </p:txBody>
      </p:sp>
    </p:spTree>
    <p:extLst>
      <p:ext uri="{BB962C8B-B14F-4D97-AF65-F5344CB8AC3E}">
        <p14:creationId xmlns:p14="http://schemas.microsoft.com/office/powerpoint/2010/main" val="2840739999"/>
      </p:ext>
    </p:extLst>
  </p:cSld>
  <p:clrMapOvr>
    <a:masterClrMapping/>
  </p:clrMapOvr>
  <p:transition spd="med">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51</a:t>
            </a:fld>
            <a:endParaRPr lang="fr-FR"/>
          </a:p>
        </p:txBody>
      </p:sp>
      <p:pic>
        <p:nvPicPr>
          <p:cNvPr id="1741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32" t="12196" r="8665" b="11641"/>
          <a:stretch/>
        </p:blipFill>
        <p:spPr bwMode="auto">
          <a:xfrm>
            <a:off x="251400" y="1700760"/>
            <a:ext cx="856919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39440" y="620610"/>
            <a:ext cx="7489040" cy="584775"/>
          </a:xfrm>
          <a:prstGeom prst="rect">
            <a:avLst/>
          </a:prstGeom>
          <a:noFill/>
        </p:spPr>
        <p:txBody>
          <a:bodyPr wrap="square" rtlCol="0">
            <a:spAutoFit/>
          </a:bodyPr>
          <a:lstStyle/>
          <a:p>
            <a:r>
              <a:rPr lang="fr-FR" sz="3200" dirty="0" smtClean="0">
                <a:solidFill>
                  <a:srgbClr val="FF0000"/>
                </a:solidFill>
              </a:rPr>
              <a:t>Employeur : codes perdus</a:t>
            </a:r>
            <a:endParaRPr lang="fr-FR" sz="3200" dirty="0">
              <a:solidFill>
                <a:srgbClr val="FF0000"/>
              </a:solidFill>
            </a:endParaRPr>
          </a:p>
        </p:txBody>
      </p:sp>
      <p:sp>
        <p:nvSpPr>
          <p:cNvPr id="7" name="ZoneTexte 6"/>
          <p:cNvSpPr txBox="1"/>
          <p:nvPr/>
        </p:nvSpPr>
        <p:spPr>
          <a:xfrm>
            <a:off x="395420" y="6165380"/>
            <a:ext cx="2592360" cy="432060"/>
          </a:xfrm>
          <a:prstGeom prst="rect">
            <a:avLst/>
          </a:prstGeom>
          <a:solidFill>
            <a:schemeClr val="bg1"/>
          </a:solidFill>
        </p:spPr>
        <p:txBody>
          <a:bodyPr wrap="square" rtlCol="0">
            <a:spAutoFit/>
          </a:bodyPr>
          <a:lstStyle/>
          <a:p>
            <a:endParaRPr lang="fr-FR" dirty="0"/>
          </a:p>
        </p:txBody>
      </p:sp>
      <p:sp>
        <p:nvSpPr>
          <p:cNvPr id="8" name="ZoneTexte 7"/>
          <p:cNvSpPr txBox="1"/>
          <p:nvPr/>
        </p:nvSpPr>
        <p:spPr>
          <a:xfrm>
            <a:off x="323410" y="6309400"/>
            <a:ext cx="144020"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430685201"/>
      </p:ext>
    </p:extLst>
  </p:cSld>
  <p:clrMapOvr>
    <a:masterClrMapping/>
  </p:clrMapOvr>
  <p:transition spd="med">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LEXIQUE</a:t>
            </a:r>
          </a:p>
        </p:txBody>
      </p:sp>
      <p:sp>
        <p:nvSpPr>
          <p:cNvPr id="3" name="Espace réservé du contenu 2"/>
          <p:cNvSpPr txBox="1">
            <a:spLocks noGrp="1"/>
          </p:cNvSpPr>
          <p:nvPr>
            <p:ph idx="1"/>
          </p:nvPr>
        </p:nvSpPr>
        <p:spPr>
          <a:xfrm>
            <a:off x="323410" y="1700760"/>
            <a:ext cx="8497180" cy="4896680"/>
          </a:xfrm>
        </p:spPr>
        <p:txBody>
          <a:bodyPr>
            <a:normAutofit fontScale="92500" lnSpcReduction="10000"/>
          </a:bodyPr>
          <a:lstStyle/>
          <a:p>
            <a:pPr marL="0" lvl="0" indent="0">
              <a:buNone/>
            </a:pPr>
            <a:r>
              <a:rPr lang="fr-FR" sz="2000" b="1" u="sng" dirty="0">
                <a:solidFill>
                  <a:srgbClr val="FF0000"/>
                </a:solidFill>
              </a:rPr>
              <a:t>Droit à l’information</a:t>
            </a:r>
            <a:r>
              <a:rPr lang="fr-FR" sz="2000" b="1" dirty="0">
                <a:solidFill>
                  <a:srgbClr val="FF0000"/>
                </a:solidFill>
              </a:rPr>
              <a:t> </a:t>
            </a:r>
            <a:endParaRPr lang="fr-FR" sz="2000" dirty="0">
              <a:solidFill>
                <a:srgbClr val="FF0000"/>
              </a:solidFill>
            </a:endParaRPr>
          </a:p>
          <a:p>
            <a:pPr lvl="0" algn="just"/>
            <a:r>
              <a:rPr lang="fr-FR" sz="1900" dirty="0"/>
              <a:t>Vos agents s’interrogent sur leurs droits à la retraite, vous souhaitez retracer et vérifier ensemble leur carrière... Tout au long d’une vie professionnelle, un assuré bénéficie d’un ensemble de services pour, par exemple, mesurer l’impact de certains évènements d’ordre privé ou professionnel sur sa future retraite. Aussi, chaque année, l’employeur doit compléter les données carrière CNRACL des agents en fonction de leur âge ou de leur situation (</a:t>
            </a:r>
            <a:r>
              <a:rPr lang="fr-FR" sz="1900" b="1" dirty="0">
                <a:solidFill>
                  <a:srgbClr val="00B050"/>
                </a:solidFill>
              </a:rPr>
              <a:t>cohorte</a:t>
            </a:r>
            <a:r>
              <a:rPr lang="fr-FR" sz="1900" dirty="0"/>
              <a:t>).</a:t>
            </a:r>
          </a:p>
          <a:p>
            <a:pPr marL="0" lvl="0" indent="0">
              <a:buNone/>
            </a:pPr>
            <a:endParaRPr lang="fr-FR" sz="1200" b="1" u="sng" dirty="0"/>
          </a:p>
          <a:p>
            <a:pPr marL="0" lvl="0" indent="0">
              <a:buNone/>
            </a:pPr>
            <a:r>
              <a:rPr lang="fr-FR" sz="2000" b="1" u="sng" dirty="0">
                <a:solidFill>
                  <a:srgbClr val="FF0000"/>
                </a:solidFill>
              </a:rPr>
              <a:t>CIR (compte individuel retraite</a:t>
            </a:r>
            <a:r>
              <a:rPr lang="fr-FR" sz="2000" b="1" dirty="0">
                <a:solidFill>
                  <a:srgbClr val="FF0000"/>
                </a:solidFill>
              </a:rPr>
              <a:t>)</a:t>
            </a:r>
          </a:p>
          <a:p>
            <a:pPr lvl="0" algn="just"/>
            <a:r>
              <a:rPr lang="fr-FR" sz="1900" dirty="0"/>
              <a:t>Le Compte Individuel est disponible dans </a:t>
            </a:r>
            <a:r>
              <a:rPr lang="fr-FR" sz="1900" u="sng" dirty="0">
                <a:hlinkClick r:id="rId2" tooltip="ouvre votre espace personnel dans une nouvelle fenêtre"/>
              </a:rPr>
              <a:t>votre espace personnel</a:t>
            </a:r>
            <a:r>
              <a:rPr lang="fr-FR" sz="1900" b="1" dirty="0"/>
              <a:t>. </a:t>
            </a:r>
            <a:r>
              <a:rPr lang="fr-FR" sz="1900" dirty="0"/>
              <a:t>Il vous permet d'accéder en toute sécurité à une information personnalisée. Toutes les périodes d’activité indiquées dans ce compte individuel ont été déclarées à la </a:t>
            </a:r>
            <a:r>
              <a:rPr lang="fr-FR" sz="1900" u="sng" dirty="0">
                <a:hlinkClick r:id="rId3" tooltip="Caisse Nationale de Retraites des Agents des Collectivités Locales"/>
              </a:rPr>
              <a:t>CNRACL</a:t>
            </a:r>
            <a:r>
              <a:rPr lang="fr-FR" sz="1900" dirty="0"/>
              <a:t> par les employeurs successifs</a:t>
            </a:r>
            <a:r>
              <a:rPr lang="fr-FR" sz="1900" b="1" dirty="0"/>
              <a:t>. </a:t>
            </a:r>
            <a:r>
              <a:rPr lang="fr-FR" sz="1900" dirty="0"/>
              <a:t>Les informations fournies sont délivrées en l’état actuel de la réglementation et des éléments détenus à la date de leur dernière mise à jour, au 31 décembre de l’année n-1. Elles</a:t>
            </a:r>
            <a:r>
              <a:rPr lang="fr-FR" sz="1900" b="1" dirty="0"/>
              <a:t> </a:t>
            </a:r>
            <a:r>
              <a:rPr lang="fr-FR" sz="1900" dirty="0"/>
              <a:t>présentent à ce titre un caractère </a:t>
            </a:r>
            <a:r>
              <a:rPr lang="fr-FR" sz="1900" i="1" dirty="0"/>
              <a:t>indicatif</a:t>
            </a:r>
            <a:r>
              <a:rPr lang="fr-FR" sz="1900" dirty="0"/>
              <a:t> </a:t>
            </a:r>
            <a:r>
              <a:rPr lang="fr-FR" sz="1900" i="1" dirty="0"/>
              <a:t>et provisoire</a:t>
            </a:r>
            <a:r>
              <a:rPr lang="fr-FR" sz="1900" dirty="0"/>
              <a:t>. </a:t>
            </a:r>
            <a:endParaRPr lang="fr-FR" sz="1900" b="1" dirty="0"/>
          </a:p>
          <a:p>
            <a:pPr lvl="0"/>
            <a:endParaRPr lang="fr-FR" sz="1600" dirty="0"/>
          </a:p>
        </p:txBody>
      </p:sp>
    </p:spTree>
    <p:extLst>
      <p:ext uri="{BB962C8B-B14F-4D97-AF65-F5344CB8AC3E}">
        <p14:creationId xmlns:p14="http://schemas.microsoft.com/office/powerpoint/2010/main" val="2338264826"/>
      </p:ext>
    </p:extLst>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LEXIQUE</a:t>
            </a:r>
          </a:p>
        </p:txBody>
      </p:sp>
      <p:sp>
        <p:nvSpPr>
          <p:cNvPr id="3" name="Espace réservé du contenu 2"/>
          <p:cNvSpPr txBox="1">
            <a:spLocks noGrp="1"/>
          </p:cNvSpPr>
          <p:nvPr>
            <p:ph idx="1"/>
          </p:nvPr>
        </p:nvSpPr>
        <p:spPr>
          <a:xfrm>
            <a:off x="323410" y="1772770"/>
            <a:ext cx="8497180" cy="4824670"/>
          </a:xfrm>
        </p:spPr>
        <p:txBody>
          <a:bodyPr>
            <a:normAutofit/>
          </a:bodyPr>
          <a:lstStyle/>
          <a:p>
            <a:pPr marL="0" lvl="0" indent="0">
              <a:spcBef>
                <a:spcPts val="0"/>
              </a:spcBef>
              <a:buNone/>
            </a:pPr>
            <a:r>
              <a:rPr lang="fr-FR" sz="1900" dirty="0"/>
              <a:t>Les employeurs peuvent </a:t>
            </a:r>
          </a:p>
          <a:p>
            <a:pPr lvl="0" algn="just">
              <a:spcBef>
                <a:spcPts val="0"/>
              </a:spcBef>
            </a:pPr>
            <a:r>
              <a:rPr lang="fr-FR" sz="1900" b="1" dirty="0"/>
              <a:t>consulter</a:t>
            </a:r>
            <a:r>
              <a:rPr lang="fr-FR" sz="1900" dirty="0"/>
              <a:t> un CIR pour </a:t>
            </a:r>
            <a:r>
              <a:rPr lang="fr-FR" sz="1900" b="1" dirty="0"/>
              <a:t>vérifier</a:t>
            </a:r>
            <a:r>
              <a:rPr lang="fr-FR" sz="1900" dirty="0"/>
              <a:t> les données carrière        OU/ET</a:t>
            </a:r>
          </a:p>
          <a:p>
            <a:pPr lvl="0" algn="just">
              <a:spcBef>
                <a:spcPts val="0"/>
              </a:spcBef>
            </a:pPr>
            <a:r>
              <a:rPr lang="fr-FR" sz="1900" b="1" dirty="0"/>
              <a:t>mettre à jour un CIR (MCIR).  </a:t>
            </a:r>
            <a:r>
              <a:rPr lang="fr-FR" sz="1900" dirty="0"/>
              <a:t>Avec la fonctionnalité « Mise à jour du compte individuel retraite », le dernier employeur a la possibilité de </a:t>
            </a:r>
            <a:r>
              <a:rPr lang="fr-FR" sz="1900" b="1" dirty="0">
                <a:hlinkClick r:id="rId2" tooltip="ouvre le document présentant &quot;la gestion des CIR CNRACL&quot;, dans une nouvelle fenêtre"/>
              </a:rPr>
              <a:t>modifier le </a:t>
            </a:r>
            <a:r>
              <a:rPr lang="fr-FR" sz="1900" b="1" dirty="0">
                <a:hlinkClick r:id="rId3" tooltip="Compte individuel retraite"/>
              </a:rPr>
              <a:t>CIR</a:t>
            </a:r>
            <a:r>
              <a:rPr lang="fr-FR" sz="1900" dirty="0"/>
              <a:t> d’un agent en</a:t>
            </a:r>
            <a:r>
              <a:rPr lang="fr-FR" sz="1900" b="1" dirty="0"/>
              <a:t> </a:t>
            </a:r>
            <a:r>
              <a:rPr lang="fr-FR" sz="1900" dirty="0"/>
              <a:t>temps réel. </a:t>
            </a:r>
          </a:p>
          <a:p>
            <a:pPr marL="0" lvl="0" indent="0" algn="just">
              <a:buNone/>
            </a:pPr>
            <a:r>
              <a:rPr lang="fr-FR" sz="1900" dirty="0"/>
              <a:t>Le MCIR est l’outil principal pour toutes les modifications ou création concernant les exercices de rattachement ≤ 2011. Les montants de cotisations rétroactives ne sont pas saisissables dans le </a:t>
            </a:r>
            <a:r>
              <a:rPr lang="fr-FR" sz="1900" u="sng" dirty="0">
                <a:hlinkClick r:id="rId3" tooltip="Compte individuel retraite"/>
              </a:rPr>
              <a:t>CIR</a:t>
            </a:r>
            <a:r>
              <a:rPr lang="fr-FR" sz="1900" dirty="0"/>
              <a:t> (utilisation </a:t>
            </a:r>
            <a:r>
              <a:rPr lang="fr-FR" sz="1900" u="sng" dirty="0">
                <a:hlinkClick r:id="rId4" tooltip="La Déclaration annuelle des données sociales (DADS) est une formalité administrative obligatoire que doit accomplir toute entreprise publique ou privée employant des salariés, en application de l'article R243-14 du code de la sécurité sociale et des artic"/>
              </a:rPr>
              <a:t>DADS</a:t>
            </a:r>
            <a:r>
              <a:rPr lang="fr-FR" sz="1900" dirty="0"/>
              <a:t>/DI ou service « Envoi de fichier DI » voir </a:t>
            </a:r>
            <a:r>
              <a:rPr lang="fr-FR" sz="1900" u="sng" dirty="0">
                <a:hlinkClick r:id="rId5" tooltip="ouvre la rubrique Déclaration individuelle / DADS dans une nouvelle fenêtre"/>
              </a:rPr>
              <a:t>rubrique dédiée</a:t>
            </a:r>
            <a:r>
              <a:rPr lang="fr-FR" sz="1900" dirty="0"/>
              <a:t>).</a:t>
            </a:r>
          </a:p>
          <a:p>
            <a:pPr marL="0" lvl="0" indent="0">
              <a:buNone/>
            </a:pPr>
            <a:endParaRPr lang="fr-FR" sz="1200" b="1" u="sng" dirty="0"/>
          </a:p>
          <a:p>
            <a:pPr marL="0" lvl="0" indent="0">
              <a:buNone/>
            </a:pPr>
            <a:r>
              <a:rPr lang="fr-FR" sz="2000" b="1" u="sng" dirty="0">
                <a:solidFill>
                  <a:srgbClr val="FF0000"/>
                </a:solidFill>
              </a:rPr>
              <a:t>RIS (relevé individuel de situation</a:t>
            </a:r>
            <a:r>
              <a:rPr lang="fr-FR" sz="2000" b="1" dirty="0">
                <a:solidFill>
                  <a:srgbClr val="FF0000"/>
                </a:solidFill>
              </a:rPr>
              <a:t>)</a:t>
            </a:r>
            <a:endParaRPr lang="fr-FR" sz="2000" dirty="0">
              <a:solidFill>
                <a:srgbClr val="FF0000"/>
              </a:solidFill>
            </a:endParaRPr>
          </a:p>
          <a:p>
            <a:pPr lvl="0" algn="just"/>
            <a:r>
              <a:rPr lang="fr-FR" sz="1900" dirty="0"/>
              <a:t>Le Relevé de situation individuelle, ou </a:t>
            </a:r>
            <a:r>
              <a:rPr lang="fr-FR" sz="1900" b="1" u="sng" dirty="0">
                <a:hlinkClick r:id="rId6" tooltip="Relevé de situation individuelle"/>
              </a:rPr>
              <a:t>RIS</a:t>
            </a:r>
            <a:r>
              <a:rPr lang="fr-FR" sz="1900" dirty="0"/>
              <a:t>, est un document d’information récapitulatif des droits acquis auprès des différents organismes de retraite. C’est une synthèse des droits à la retraite connus au 31 décembre de l’année précédente. </a:t>
            </a:r>
            <a:endParaRPr lang="fr-FR" sz="1600" dirty="0"/>
          </a:p>
        </p:txBody>
      </p:sp>
    </p:spTree>
    <p:extLst>
      <p:ext uri="{BB962C8B-B14F-4D97-AF65-F5344CB8AC3E}">
        <p14:creationId xmlns:p14="http://schemas.microsoft.com/office/powerpoint/2010/main" val="1487831069"/>
      </p:ext>
    </p:extLst>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LEXIQUE</a:t>
            </a:r>
          </a:p>
        </p:txBody>
      </p:sp>
      <p:sp>
        <p:nvSpPr>
          <p:cNvPr id="3" name="Espace réservé du contenu 2"/>
          <p:cNvSpPr txBox="1">
            <a:spLocks noGrp="1"/>
          </p:cNvSpPr>
          <p:nvPr>
            <p:ph idx="1"/>
          </p:nvPr>
        </p:nvSpPr>
        <p:spPr>
          <a:xfrm>
            <a:off x="323410" y="1700760"/>
            <a:ext cx="8497179" cy="4968690"/>
          </a:xfrm>
        </p:spPr>
        <p:txBody>
          <a:bodyPr>
            <a:normAutofit fontScale="92500" lnSpcReduction="10000"/>
          </a:bodyPr>
          <a:lstStyle/>
          <a:p>
            <a:pPr marL="0" lvl="0" indent="0" algn="just">
              <a:buNone/>
            </a:pPr>
            <a:r>
              <a:rPr lang="fr-FR" sz="1900" dirty="0"/>
              <a:t>Les agents reçoivent un </a:t>
            </a:r>
            <a:r>
              <a:rPr lang="fr-FR" sz="1900" u="sng" dirty="0">
                <a:hlinkClick r:id="rId2" tooltip="Relevé de situation individuelle"/>
              </a:rPr>
              <a:t>RIS</a:t>
            </a:r>
            <a:r>
              <a:rPr lang="fr-FR" sz="1900" dirty="0"/>
              <a:t> à leur domicile à leurs </a:t>
            </a:r>
            <a:r>
              <a:rPr lang="fr-FR" sz="1900" b="1" dirty="0"/>
              <a:t>35</a:t>
            </a:r>
            <a:r>
              <a:rPr lang="fr-FR" sz="1900" dirty="0"/>
              <a:t>, </a:t>
            </a:r>
            <a:r>
              <a:rPr lang="fr-FR" sz="1900" b="1" dirty="0"/>
              <a:t>40</a:t>
            </a:r>
            <a:r>
              <a:rPr lang="fr-FR" sz="1900" dirty="0"/>
              <a:t>, </a:t>
            </a:r>
            <a:r>
              <a:rPr lang="fr-FR" sz="1900" b="1" dirty="0"/>
              <a:t>45</a:t>
            </a:r>
            <a:r>
              <a:rPr lang="fr-FR" sz="1900" dirty="0"/>
              <a:t> et </a:t>
            </a:r>
            <a:r>
              <a:rPr lang="fr-FR" sz="1900" b="1" dirty="0"/>
              <a:t>50 ans</a:t>
            </a:r>
            <a:r>
              <a:rPr lang="fr-FR" sz="1900" dirty="0"/>
              <a:t> sans demande préalable de leur part, dans le respect du calendrier d’envoi par génération défini par le </a:t>
            </a:r>
            <a:r>
              <a:rPr lang="fr-FR" sz="1900" u="sng" dirty="0">
                <a:hlinkClick r:id="rId3" tooltip="GIP INFO RETRAITE Groupement d'intérêt public pour la mise en place du Droit à l'information des assurés sur leur retraite, créé le 1er juillet 2004. Ce groupement est destiné à coordonner et planifier les travaux menés par les différents régimes de retra"/>
              </a:rPr>
              <a:t>GIP</a:t>
            </a:r>
            <a:r>
              <a:rPr lang="fr-FR" sz="1900" dirty="0"/>
              <a:t> info retraite (</a:t>
            </a:r>
            <a:r>
              <a:rPr lang="fr-FR" sz="1900" b="1" dirty="0">
                <a:solidFill>
                  <a:srgbClr val="00B050"/>
                </a:solidFill>
              </a:rPr>
              <a:t>cohorte</a:t>
            </a:r>
            <a:r>
              <a:rPr lang="fr-FR" sz="1900" dirty="0"/>
              <a:t>). </a:t>
            </a:r>
          </a:p>
          <a:p>
            <a:pPr marL="0" lvl="0" indent="0" algn="just">
              <a:buNone/>
            </a:pPr>
            <a:r>
              <a:rPr lang="fr-FR" sz="1900" dirty="0"/>
              <a:t>Le RIS indique :  </a:t>
            </a:r>
          </a:p>
          <a:p>
            <a:pPr lvl="0" algn="just">
              <a:spcBef>
                <a:spcPts val="0"/>
              </a:spcBef>
            </a:pPr>
            <a:r>
              <a:rPr lang="fr-FR" sz="1900" dirty="0"/>
              <a:t>le nombre de trimestres pour les retraites de base (durée d’assurance totale),</a:t>
            </a:r>
          </a:p>
          <a:p>
            <a:pPr lvl="0" algn="just">
              <a:spcBef>
                <a:spcPts val="0"/>
              </a:spcBef>
            </a:pPr>
            <a:r>
              <a:rPr lang="fr-FR" sz="1900" dirty="0"/>
              <a:t>le nombre de points pour les retraites complémentaires (ou de base),</a:t>
            </a:r>
          </a:p>
          <a:p>
            <a:pPr lvl="0" algn="just">
              <a:spcBef>
                <a:spcPts val="0"/>
              </a:spcBef>
            </a:pPr>
            <a:r>
              <a:rPr lang="fr-FR" sz="1900" dirty="0"/>
              <a:t>un feuillet pour chaque organisme de retraite auquel vous avez cotisé.</a:t>
            </a:r>
          </a:p>
          <a:p>
            <a:pPr marL="0" lvl="0" indent="0" algn="just">
              <a:spcBef>
                <a:spcPts val="0"/>
              </a:spcBef>
              <a:buNone/>
            </a:pPr>
            <a:endParaRPr lang="fr-FR" sz="1900" dirty="0"/>
          </a:p>
          <a:p>
            <a:pPr marL="0" lvl="0" indent="0" algn="just">
              <a:buNone/>
            </a:pPr>
            <a:r>
              <a:rPr lang="fr-FR" sz="2000" b="1" dirty="0">
                <a:solidFill>
                  <a:srgbClr val="FF0000"/>
                </a:solidFill>
              </a:rPr>
              <a:t>EIG (estimation indicative globale)</a:t>
            </a:r>
            <a:endParaRPr lang="fr-FR" sz="2000" dirty="0">
              <a:solidFill>
                <a:srgbClr val="FF0000"/>
              </a:solidFill>
            </a:endParaRPr>
          </a:p>
          <a:p>
            <a:pPr lvl="0" algn="just"/>
            <a:r>
              <a:rPr lang="fr-FR" sz="2000" dirty="0"/>
              <a:t>L'Estimation indicative globale, ou </a:t>
            </a:r>
            <a:r>
              <a:rPr lang="fr-FR" sz="2000" u="sng" dirty="0">
                <a:hlinkClick r:id="rId4" tooltip="Estimation Indicative Globale"/>
              </a:rPr>
              <a:t>EIG</a:t>
            </a:r>
            <a:r>
              <a:rPr lang="fr-FR" sz="2000" dirty="0"/>
              <a:t>, est un document récapitulatif sur lequel figure une synthèse des droits acquis auprès des différents organismes de retraite ainsi qu'une </a:t>
            </a:r>
            <a:r>
              <a:rPr lang="fr-FR" sz="2000" b="1" dirty="0"/>
              <a:t>estimation</a:t>
            </a:r>
            <a:r>
              <a:rPr lang="fr-FR" sz="2000" dirty="0"/>
              <a:t> du montant de votre pension en fonction de votre âge de départ à la retraite. Les agents reçoivent un EIG à leur domicile à leurs </a:t>
            </a:r>
            <a:r>
              <a:rPr lang="fr-FR" sz="2000" b="1" dirty="0"/>
              <a:t>55 ans, 60 ans </a:t>
            </a:r>
            <a:r>
              <a:rPr lang="fr-FR" sz="2000" dirty="0"/>
              <a:t>et</a:t>
            </a:r>
            <a:r>
              <a:rPr lang="fr-FR" sz="2000" b="1" dirty="0"/>
              <a:t> 65 ans</a:t>
            </a:r>
            <a:r>
              <a:rPr lang="fr-FR" sz="2000" dirty="0"/>
              <a:t> sans demande préalable de leur part, dans le respect du calendrier d’envoi par génération défini par le </a:t>
            </a:r>
            <a:r>
              <a:rPr lang="fr-FR" sz="2000" u="sng" dirty="0">
                <a:hlinkClick r:id="rId3" tooltip="GIP INFO RETRAITE Groupement d'intérêt public pour la mise en place du Droit à l'information des assurés sur leur retraite, créé le 1er juillet 2004. Ce groupement est destiné à coordonner et planifier les travaux menés par les différents régimes de retra"/>
              </a:rPr>
              <a:t>GIP</a:t>
            </a:r>
            <a:r>
              <a:rPr lang="fr-FR" sz="2000" dirty="0"/>
              <a:t> info retraite (</a:t>
            </a:r>
            <a:r>
              <a:rPr lang="fr-FR" sz="2000" b="1" dirty="0">
                <a:solidFill>
                  <a:srgbClr val="00B050"/>
                </a:solidFill>
              </a:rPr>
              <a:t>suite à cohorte</a:t>
            </a:r>
            <a:r>
              <a:rPr lang="fr-FR" sz="2000" dirty="0"/>
              <a:t>).</a:t>
            </a:r>
          </a:p>
          <a:p>
            <a:pPr marL="0" lvl="0" indent="0">
              <a:buNone/>
            </a:pPr>
            <a:endParaRPr lang="fr-FR" sz="1900" dirty="0"/>
          </a:p>
        </p:txBody>
      </p:sp>
    </p:spTree>
    <p:extLst>
      <p:ext uri="{BB962C8B-B14F-4D97-AF65-F5344CB8AC3E}">
        <p14:creationId xmlns:p14="http://schemas.microsoft.com/office/powerpoint/2010/main" val="3356846276"/>
      </p:ext>
    </p:extLst>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LEXIQUE</a:t>
            </a:r>
          </a:p>
        </p:txBody>
      </p:sp>
      <p:sp>
        <p:nvSpPr>
          <p:cNvPr id="3" name="Espace réservé du contenu 2"/>
          <p:cNvSpPr txBox="1">
            <a:spLocks noGrp="1"/>
          </p:cNvSpPr>
          <p:nvPr>
            <p:ph idx="1"/>
          </p:nvPr>
        </p:nvSpPr>
        <p:spPr>
          <a:xfrm>
            <a:off x="323410" y="1772770"/>
            <a:ext cx="8497180" cy="4752660"/>
          </a:xfrm>
        </p:spPr>
        <p:txBody>
          <a:bodyPr>
            <a:normAutofit lnSpcReduction="10000"/>
          </a:bodyPr>
          <a:lstStyle/>
          <a:p>
            <a:pPr marL="0" lvl="0" indent="0">
              <a:buNone/>
            </a:pPr>
            <a:r>
              <a:rPr lang="fr-FR" sz="2200" b="1" u="sng" dirty="0">
                <a:solidFill>
                  <a:srgbClr val="FF0000"/>
                </a:solidFill>
              </a:rPr>
              <a:t>INA (information nouvel assuré)</a:t>
            </a:r>
          </a:p>
          <a:p>
            <a:pPr marL="0" lvl="0" indent="0" algn="just">
              <a:buNone/>
            </a:pPr>
            <a:r>
              <a:rPr lang="fr-FR" sz="2200" dirty="0"/>
              <a:t>Tout assuré qui valide pour la première fois une durée d’assurance d’au moins 2 trimestres dans un régime de retraite reçoit un document d’information l’année suivante. </a:t>
            </a:r>
          </a:p>
          <a:p>
            <a:pPr marL="0" lvl="0" indent="0" algn="just">
              <a:buNone/>
            </a:pPr>
            <a:r>
              <a:rPr lang="fr-FR" sz="2200" dirty="0"/>
              <a:t>Ce document présente :</a:t>
            </a:r>
            <a:endParaRPr lang="fr-FR" sz="2200" b="1" dirty="0"/>
          </a:p>
          <a:p>
            <a:pPr lvl="0" algn="just"/>
            <a:r>
              <a:rPr lang="fr-FR" sz="2200" dirty="0"/>
              <a:t>le système de retraite par répartition, les règles d’acquisition de droits à pension et du mode de calcul des pensions</a:t>
            </a:r>
          </a:p>
          <a:p>
            <a:pPr lvl="0" algn="just"/>
            <a:r>
              <a:rPr lang="fr-FR" sz="2200" dirty="0"/>
              <a:t>l’impact potentiel sur la constitution des droits à retraite d’une activité à temps partiel ou donnant lieu à versement de cotisations forfaitaires,</a:t>
            </a:r>
          </a:p>
          <a:p>
            <a:pPr lvl="0" algn="just"/>
            <a:r>
              <a:rPr lang="fr-FR" sz="2200" dirty="0"/>
              <a:t>les modalités de prise en compte des activités professionnelles accomplies dans l’Union européenne et/ou dans un Etat tiers.</a:t>
            </a:r>
          </a:p>
          <a:p>
            <a:pPr lvl="0"/>
            <a:endParaRPr lang="fr-FR" sz="1900" dirty="0"/>
          </a:p>
        </p:txBody>
      </p:sp>
    </p:spTree>
    <p:extLst>
      <p:ext uri="{BB962C8B-B14F-4D97-AF65-F5344CB8AC3E}">
        <p14:creationId xmlns:p14="http://schemas.microsoft.com/office/powerpoint/2010/main" val="1691963078"/>
      </p:ext>
    </p:extLst>
  </p:cSld>
  <p:clrMapOvr>
    <a:masterClrMapping/>
  </p:clrMapOvr>
  <p:transition spd="med">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LEXIQUE</a:t>
            </a:r>
          </a:p>
        </p:txBody>
      </p:sp>
      <p:sp>
        <p:nvSpPr>
          <p:cNvPr id="3" name="Espace réservé du contenu 2"/>
          <p:cNvSpPr txBox="1">
            <a:spLocks noGrp="1"/>
          </p:cNvSpPr>
          <p:nvPr>
            <p:ph idx="1"/>
          </p:nvPr>
        </p:nvSpPr>
        <p:spPr/>
        <p:txBody>
          <a:bodyPr>
            <a:normAutofit fontScale="92500"/>
          </a:bodyPr>
          <a:lstStyle/>
          <a:p>
            <a:pPr marL="0" lvl="0" indent="0">
              <a:buNone/>
            </a:pPr>
            <a:r>
              <a:rPr lang="fr-FR" sz="2200" b="1" u="sng">
                <a:solidFill>
                  <a:srgbClr val="FF0000"/>
                </a:solidFill>
              </a:rPr>
              <a:t>EIR (entretien information retraite</a:t>
            </a:r>
            <a:r>
              <a:rPr lang="fr-FR" sz="2200" b="1">
                <a:solidFill>
                  <a:srgbClr val="FF0000"/>
                </a:solidFill>
              </a:rPr>
              <a:t>)</a:t>
            </a:r>
          </a:p>
          <a:p>
            <a:pPr marL="0" lvl="0" indent="0" algn="just">
              <a:buNone/>
            </a:pPr>
            <a:r>
              <a:rPr lang="fr-FR" sz="2200"/>
              <a:t>Vous pouvez bénéficier à partir de 45 ans d’un entretien portant notamment sur :</a:t>
            </a:r>
          </a:p>
          <a:p>
            <a:pPr lvl="0" algn="just"/>
            <a:r>
              <a:rPr lang="fr-FR" sz="2200"/>
              <a:t>les droits que vous vous êtes constitués dans </a:t>
            </a:r>
            <a:r>
              <a:rPr lang="fr-FR" sz="2200" b="1"/>
              <a:t>tous les régimes de retraite légalement obligatoires</a:t>
            </a:r>
            <a:r>
              <a:rPr lang="fr-FR" sz="2200"/>
              <a:t>,</a:t>
            </a:r>
          </a:p>
          <a:p>
            <a:pPr lvl="0" algn="just"/>
            <a:r>
              <a:rPr lang="fr-FR" sz="2200"/>
              <a:t>l’évolution de ces droits, compte tenu de vos choix (à saisir dans le formulaire d’inscription) et des éventuels impacts sur la carrière : </a:t>
            </a:r>
            <a:r>
              <a:rPr lang="fr-FR" sz="2200" u="sng">
                <a:hlinkClick r:id="rId2" tooltip="ouvre une fenêtre vers la page &quot;Temps partiel&quot;"/>
              </a:rPr>
              <a:t>temps partiel, changement ou projection d’indice, surcote...</a:t>
            </a:r>
            <a:r>
              <a:rPr lang="fr-FR" sz="2200"/>
              <a:t> </a:t>
            </a:r>
          </a:p>
          <a:p>
            <a:pPr marL="0" lvl="0" indent="0" algn="just">
              <a:buNone/>
            </a:pPr>
            <a:endParaRPr lang="fr-FR" sz="1100"/>
          </a:p>
          <a:p>
            <a:pPr marL="0" lvl="0" indent="0" algn="just">
              <a:buNone/>
            </a:pPr>
            <a:r>
              <a:rPr lang="fr-FR" sz="2200"/>
              <a:t>Lors de cet entretien, il vous sera communiqué des simulations du montant potentiel de votre future pension, à l’âge d’ouverture du droit à la retraite et à l’âge du taux plein (sans décote).</a:t>
            </a:r>
          </a:p>
          <a:p>
            <a:pPr lvl="0"/>
            <a:endParaRPr lang="fr-FR" sz="1900"/>
          </a:p>
        </p:txBody>
      </p:sp>
    </p:spTree>
    <p:extLst>
      <p:ext uri="{BB962C8B-B14F-4D97-AF65-F5344CB8AC3E}">
        <p14:creationId xmlns:p14="http://schemas.microsoft.com/office/powerpoint/2010/main" val="3948515631"/>
      </p:ext>
    </p:extLst>
  </p:cSld>
  <p:clrMapOvr>
    <a:masterClrMapping/>
  </p:clrMapOvr>
  <p:transition spd="med">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LEXIQUE</a:t>
            </a:r>
          </a:p>
        </p:txBody>
      </p:sp>
      <p:sp>
        <p:nvSpPr>
          <p:cNvPr id="3" name="Espace réservé du contenu 2"/>
          <p:cNvSpPr txBox="1">
            <a:spLocks noGrp="1"/>
          </p:cNvSpPr>
          <p:nvPr>
            <p:ph idx="1"/>
          </p:nvPr>
        </p:nvSpPr>
        <p:spPr/>
        <p:txBody>
          <a:bodyPr>
            <a:normAutofit fontScale="92500"/>
          </a:bodyPr>
          <a:lstStyle/>
          <a:p>
            <a:pPr marL="0" lvl="0" indent="0">
              <a:buNone/>
            </a:pPr>
            <a:r>
              <a:rPr lang="fr-FR" sz="2000" b="1" u="sng">
                <a:solidFill>
                  <a:srgbClr val="FF0000"/>
                </a:solidFill>
              </a:rPr>
              <a:t>RISe (relevé de situation individuelle en ligne</a:t>
            </a:r>
            <a:r>
              <a:rPr lang="fr-FR" sz="2000" b="1">
                <a:solidFill>
                  <a:srgbClr val="FF0000"/>
                </a:solidFill>
              </a:rPr>
              <a:t>)</a:t>
            </a:r>
          </a:p>
          <a:p>
            <a:pPr marL="0" lvl="0" indent="0" algn="just">
              <a:buNone/>
            </a:pPr>
            <a:r>
              <a:rPr lang="fr-FR" sz="2000"/>
              <a:t>Chaque assuré peut obtenir un Relevé de situation individuelle en ligne ou </a:t>
            </a:r>
            <a:r>
              <a:rPr lang="fr-FR" sz="2000" u="sng">
                <a:hlinkClick r:id="rId2" tooltip="Relevé de situation individuelle en ligne"/>
              </a:rPr>
              <a:t>RISe</a:t>
            </a:r>
            <a:r>
              <a:rPr lang="fr-FR" sz="2000"/>
              <a:t> au regard de l’ensemble des droits qu’il s’est constitués dans les régimes de retraite de base ou complémentaires.</a:t>
            </a:r>
          </a:p>
          <a:p>
            <a:pPr marL="0" lvl="0" indent="0" algn="just">
              <a:buNone/>
            </a:pPr>
            <a:r>
              <a:rPr lang="fr-FR" sz="2000"/>
              <a:t>Le RISe comporte une synthèse des droits obtenus dans les différents régimes de retraite, ainsi que le détail régime par régime. Ces droits sont exprimés en nombre de trimestres ou en points.</a:t>
            </a:r>
          </a:p>
          <a:p>
            <a:pPr marL="0" lvl="0" indent="0" algn="just">
              <a:buNone/>
            </a:pPr>
            <a:r>
              <a:rPr lang="fr-FR" sz="2000" b="1" u="sng">
                <a:solidFill>
                  <a:srgbClr val="FF0000"/>
                </a:solidFill>
              </a:rPr>
              <a:t>Simulation de calcul</a:t>
            </a:r>
          </a:p>
          <a:p>
            <a:pPr marL="0" lvl="0" indent="0" algn="just">
              <a:buNone/>
            </a:pPr>
            <a:r>
              <a:rPr lang="fr-FR" sz="2000" b="1"/>
              <a:t>Pour une simulation de pension</a:t>
            </a:r>
            <a:r>
              <a:rPr lang="fr-FR" sz="2000"/>
              <a:t>, nous vous recommandons d’utiliser le service « Simulation de calcul » que vous trouverez dans </a:t>
            </a:r>
            <a:r>
              <a:rPr lang="fr-FR" sz="2000" u="sng">
                <a:hlinkClick r:id="rId3" tooltip="ouvre la page de connexion à votre espace personnel dans une nouvelle fenêtre"/>
              </a:rPr>
              <a:t>votre espace personnalisé Employeur</a:t>
            </a:r>
            <a:r>
              <a:rPr lang="fr-FR" sz="2000"/>
              <a:t>. Ce service est régulièrement actualisé, il intègre l’ensemble des évolutions réglementaires et fournit des estimations fiables.</a:t>
            </a:r>
          </a:p>
          <a:p>
            <a:pPr lvl="0"/>
            <a:endParaRPr lang="fr-FR" sz="2000"/>
          </a:p>
        </p:txBody>
      </p:sp>
    </p:spTree>
    <p:extLst>
      <p:ext uri="{BB962C8B-B14F-4D97-AF65-F5344CB8AC3E}">
        <p14:creationId xmlns:p14="http://schemas.microsoft.com/office/powerpoint/2010/main" val="481937646"/>
      </p:ext>
    </p:extLst>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LEXIQUE</a:t>
            </a:r>
          </a:p>
        </p:txBody>
      </p:sp>
      <p:sp>
        <p:nvSpPr>
          <p:cNvPr id="3" name="Espace réservé du contenu 2"/>
          <p:cNvSpPr txBox="1">
            <a:spLocks noGrp="1"/>
          </p:cNvSpPr>
          <p:nvPr>
            <p:ph idx="1"/>
          </p:nvPr>
        </p:nvSpPr>
        <p:spPr>
          <a:xfrm>
            <a:off x="323410" y="1752600"/>
            <a:ext cx="8363390" cy="4772830"/>
          </a:xfrm>
        </p:spPr>
        <p:txBody>
          <a:bodyPr>
            <a:normAutofit lnSpcReduction="10000"/>
          </a:bodyPr>
          <a:lstStyle/>
          <a:p>
            <a:pPr marL="0" lvl="0" indent="0">
              <a:buNone/>
            </a:pPr>
            <a:r>
              <a:rPr lang="fr-FR" sz="2200" b="1" u="sng" dirty="0">
                <a:solidFill>
                  <a:srgbClr val="FF0000"/>
                </a:solidFill>
              </a:rPr>
              <a:t>Demande d’avis préalable</a:t>
            </a:r>
          </a:p>
          <a:p>
            <a:pPr marL="0" lvl="0" indent="0" algn="just">
              <a:spcBef>
                <a:spcPts val="0"/>
              </a:spcBef>
              <a:buNone/>
            </a:pPr>
            <a:endParaRPr lang="fr-FR" sz="1200" dirty="0"/>
          </a:p>
          <a:p>
            <a:pPr marL="0" lvl="0" indent="0" algn="just">
              <a:spcBef>
                <a:spcPts val="0"/>
              </a:spcBef>
              <a:buNone/>
            </a:pPr>
            <a:r>
              <a:rPr lang="fr-FR" sz="2200" dirty="0"/>
              <a:t>Le dossier de « Demande d’avis préalable » permet d’obtenir l’avis de la </a:t>
            </a:r>
            <a:r>
              <a:rPr lang="fr-FR" sz="2200" dirty="0">
                <a:hlinkClick r:id="rId2" tooltip="Caisse Nationale de Retraites des Agents des Collectivités Locales"/>
              </a:rPr>
              <a:t>CNRACL</a:t>
            </a:r>
            <a:r>
              <a:rPr lang="fr-FR" sz="2200" dirty="0"/>
              <a:t> sur la date d’ouverture du droit à pension </a:t>
            </a:r>
            <a:r>
              <a:rPr lang="fr-FR" sz="2200" dirty="0">
                <a:hlinkClick r:id="rId2" tooltip="Caisse Nationale de Retraites des Agents des Collectivités Locales"/>
              </a:rPr>
              <a:t>CNRACL</a:t>
            </a:r>
            <a:r>
              <a:rPr lang="fr-FR" sz="2200" dirty="0"/>
              <a:t> d’un agent.</a:t>
            </a:r>
          </a:p>
          <a:p>
            <a:pPr marL="0" lvl="0" indent="0" algn="just">
              <a:spcBef>
                <a:spcPts val="0"/>
              </a:spcBef>
              <a:buNone/>
            </a:pPr>
            <a:r>
              <a:rPr lang="fr-FR" sz="2200" dirty="0"/>
              <a:t>Son usage est conseillé en particulier dans les cas de départs anticipés au titre des situations suivantes :</a:t>
            </a:r>
          </a:p>
          <a:p>
            <a:pPr lvl="0" algn="just">
              <a:spcBef>
                <a:spcPts val="0"/>
              </a:spcBef>
              <a:buFont typeface="Wingdings" pitchFamily="2"/>
              <a:buChar char="ü"/>
            </a:pPr>
            <a:r>
              <a:rPr lang="fr-FR" sz="2200" dirty="0"/>
              <a:t>fonctionnaire handicapé,</a:t>
            </a:r>
          </a:p>
          <a:p>
            <a:pPr lvl="0" algn="just">
              <a:spcBef>
                <a:spcPts val="0"/>
              </a:spcBef>
              <a:buFont typeface="Wingdings" pitchFamily="2"/>
              <a:buChar char="ü"/>
            </a:pPr>
            <a:r>
              <a:rPr lang="fr-FR" sz="2200" dirty="0"/>
              <a:t>catégorie active.</a:t>
            </a:r>
          </a:p>
          <a:p>
            <a:pPr marL="0" lvl="0" indent="0" algn="just">
              <a:spcBef>
                <a:spcPts val="0"/>
              </a:spcBef>
              <a:buNone/>
            </a:pPr>
            <a:r>
              <a:rPr lang="fr-FR" sz="2000" dirty="0"/>
              <a:t>Le service « Demande d’avis préalable </a:t>
            </a:r>
            <a:r>
              <a:rPr lang="fr-FR" sz="2000" dirty="0">
                <a:hlinkClick r:id="rId2" tooltip="Caisse Nationale de Retraites des Agents des Collectivités Locales"/>
              </a:rPr>
              <a:t>CNRACL</a:t>
            </a:r>
            <a:r>
              <a:rPr lang="fr-FR" sz="2000" dirty="0"/>
              <a:t> » de l'</a:t>
            </a:r>
            <a:r>
              <a:rPr lang="fr-FR" sz="2000" dirty="0">
                <a:hlinkClick r:id="rId3" tooltip="Ouvre la boîte de connexion de l'espace personnalisé dans une nouvelle fenêtre"/>
              </a:rPr>
              <a:t>espace personnalisé</a:t>
            </a:r>
            <a:r>
              <a:rPr lang="fr-FR" sz="2000" dirty="0"/>
              <a:t> remplace le service « pré-liquidation avec engagement » depuis le 1er décembre 2014.</a:t>
            </a:r>
          </a:p>
          <a:p>
            <a:pPr marL="0" lvl="0" indent="0" algn="just">
              <a:spcBef>
                <a:spcPts val="0"/>
              </a:spcBef>
              <a:buNone/>
            </a:pPr>
            <a:r>
              <a:rPr lang="fr-FR" sz="2200" dirty="0"/>
              <a:t>Un dossier de « demande d’avis préalable » peut être complété entre 3 mois et un an avant la date prévue pour la radiation de cadres.</a:t>
            </a:r>
          </a:p>
        </p:txBody>
      </p:sp>
    </p:spTree>
    <p:extLst>
      <p:ext uri="{BB962C8B-B14F-4D97-AF65-F5344CB8AC3E}">
        <p14:creationId xmlns:p14="http://schemas.microsoft.com/office/powerpoint/2010/main" val="2140505184"/>
      </p:ext>
    </p:extLst>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LEXIQUE</a:t>
            </a:r>
          </a:p>
        </p:txBody>
      </p:sp>
      <p:sp>
        <p:nvSpPr>
          <p:cNvPr id="3" name="Espace réservé du contenu 2"/>
          <p:cNvSpPr txBox="1">
            <a:spLocks noGrp="1"/>
          </p:cNvSpPr>
          <p:nvPr>
            <p:ph idx="1"/>
          </p:nvPr>
        </p:nvSpPr>
        <p:spPr>
          <a:xfrm>
            <a:off x="323410" y="1700810"/>
            <a:ext cx="8497180" cy="4896629"/>
          </a:xfrm>
        </p:spPr>
        <p:txBody>
          <a:bodyPr>
            <a:normAutofit fontScale="92500" lnSpcReduction="10000"/>
          </a:bodyPr>
          <a:lstStyle/>
          <a:p>
            <a:pPr marL="0" lvl="0" indent="0">
              <a:spcBef>
                <a:spcPts val="0"/>
              </a:spcBef>
              <a:buNone/>
            </a:pPr>
            <a:r>
              <a:rPr lang="fr-FR" sz="2200" b="1" u="sng" dirty="0">
                <a:solidFill>
                  <a:srgbClr val="FF0000"/>
                </a:solidFill>
              </a:rPr>
              <a:t>Liquidation de pension </a:t>
            </a:r>
          </a:p>
          <a:p>
            <a:pPr marL="0" lvl="0" indent="0">
              <a:spcBef>
                <a:spcPts val="0"/>
              </a:spcBef>
              <a:buNone/>
            </a:pPr>
            <a:endParaRPr lang="fr-FR" sz="2200" b="1" u="sng" dirty="0">
              <a:solidFill>
                <a:srgbClr val="FF0000"/>
              </a:solidFill>
            </a:endParaRPr>
          </a:p>
          <a:p>
            <a:pPr marL="0" lvl="0" indent="0" algn="just">
              <a:spcBef>
                <a:spcPts val="0"/>
              </a:spcBef>
              <a:buNone/>
            </a:pPr>
            <a:r>
              <a:rPr lang="fr-FR" sz="2100" dirty="0"/>
              <a:t>Le droit à pension </a:t>
            </a:r>
            <a:r>
              <a:rPr lang="fr-FR" sz="2100" dirty="0">
                <a:hlinkClick r:id="rId2" tooltip="Caisse Nationale de Retraites des Agents des Collectivités Locales"/>
              </a:rPr>
              <a:t>CNRACL</a:t>
            </a:r>
            <a:r>
              <a:rPr lang="fr-FR" sz="2100" dirty="0"/>
              <a:t> est ouvert à tout agent qui, à sa radiation des cadres, a accompli au moins 2 ans de services civils et militaires effectifs.</a:t>
            </a:r>
          </a:p>
          <a:p>
            <a:pPr marL="0" lvl="0" indent="0" algn="just">
              <a:spcBef>
                <a:spcPts val="0"/>
              </a:spcBef>
              <a:buNone/>
            </a:pPr>
            <a:endParaRPr lang="fr-FR" sz="1200" dirty="0"/>
          </a:p>
          <a:p>
            <a:pPr marL="0" lvl="0" indent="0" algn="just">
              <a:spcBef>
                <a:spcPts val="0"/>
              </a:spcBef>
              <a:buNone/>
            </a:pPr>
            <a:r>
              <a:rPr lang="fr-FR" sz="2100" dirty="0"/>
              <a:t>Les dossiers de demande de pension doivent être transmis à la </a:t>
            </a:r>
            <a:r>
              <a:rPr lang="fr-FR" sz="2100" dirty="0">
                <a:hlinkClick r:id="rId2" tooltip="Caisse Nationale de Retraites des Agents des Collectivités Locales"/>
              </a:rPr>
              <a:t>CNRACL</a:t>
            </a:r>
            <a:r>
              <a:rPr lang="fr-FR" sz="2100" dirty="0"/>
              <a:t> </a:t>
            </a:r>
            <a:r>
              <a:rPr lang="fr-FR" sz="2100" b="1" dirty="0"/>
              <a:t>au moins 3 mois avant la date de radiation des cadres </a:t>
            </a:r>
            <a:r>
              <a:rPr lang="fr-FR" sz="2100" dirty="0"/>
              <a:t>des agents, </a:t>
            </a:r>
            <a:r>
              <a:rPr lang="fr-FR" sz="2000" dirty="0"/>
              <a:t>conformément à l’article 59 du décret n° 2003-1306 du 26 décembre 2003 </a:t>
            </a:r>
            <a:r>
              <a:rPr lang="fr-FR" sz="2100" dirty="0"/>
              <a:t>relatif au régime de retraite des fonctionnaires affiliés à la </a:t>
            </a:r>
            <a:r>
              <a:rPr lang="fr-FR" sz="2100" dirty="0">
                <a:hlinkClick r:id="rId2" tooltip="Caisse Nationale de Retraites des Agents des Collectivités Locales"/>
              </a:rPr>
              <a:t>CNRACL</a:t>
            </a:r>
            <a:r>
              <a:rPr lang="fr-FR" sz="2100" dirty="0"/>
              <a:t>.</a:t>
            </a:r>
            <a:br>
              <a:rPr lang="fr-FR" sz="2100" dirty="0"/>
            </a:br>
            <a:r>
              <a:rPr lang="fr-FR" sz="2100" dirty="0"/>
              <a:t>Tout retard de transmission du dossier peut entraîner une rupture de paiement entre le dernier salaire et le premier versement de la pension.</a:t>
            </a:r>
          </a:p>
          <a:p>
            <a:pPr marL="0" lvl="0" indent="0" algn="just">
              <a:spcBef>
                <a:spcPts val="0"/>
              </a:spcBef>
              <a:buNone/>
            </a:pPr>
            <a:endParaRPr lang="fr-FR" sz="1200" dirty="0"/>
          </a:p>
          <a:p>
            <a:pPr marL="0" lvl="0" indent="0" algn="just">
              <a:spcBef>
                <a:spcPts val="0"/>
              </a:spcBef>
              <a:buNone/>
            </a:pPr>
            <a:r>
              <a:rPr lang="fr-FR" sz="2100" dirty="0"/>
              <a:t>La saisie du dossier se fait sur l’espace personnalisé de l’employeur. Vous devez compléter et contrôler le dossier puis l’envoyer au CDG pour vérification. </a:t>
            </a:r>
          </a:p>
        </p:txBody>
      </p:sp>
    </p:spTree>
    <p:extLst>
      <p:ext uri="{BB962C8B-B14F-4D97-AF65-F5344CB8AC3E}">
        <p14:creationId xmlns:p14="http://schemas.microsoft.com/office/powerpoint/2010/main" val="2389310926"/>
      </p:ext>
    </p:extLst>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6</a:t>
            </a:fld>
            <a:endParaRPr lang="fr-F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74" t="13503" r="5627" b="17024"/>
          <a:stretch/>
        </p:blipFill>
        <p:spPr bwMode="auto">
          <a:xfrm>
            <a:off x="323410" y="1628750"/>
            <a:ext cx="8497180" cy="504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83460" y="2708900"/>
            <a:ext cx="1296180" cy="93613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755470" y="620610"/>
            <a:ext cx="7705070" cy="677108"/>
          </a:xfrm>
          <a:prstGeom prst="rect">
            <a:avLst/>
          </a:prstGeom>
          <a:noFill/>
        </p:spPr>
        <p:txBody>
          <a:bodyPr wrap="square" rtlCol="0">
            <a:spAutoFit/>
          </a:bodyPr>
          <a:lstStyle/>
          <a:p>
            <a:r>
              <a:rPr lang="fr-FR" sz="3800" dirty="0" smtClean="0">
                <a:solidFill>
                  <a:srgbClr val="FF0000"/>
                </a:solidFill>
              </a:rPr>
              <a:t>Immatriculation et affiliation</a:t>
            </a:r>
            <a:endParaRPr lang="fr-FR" sz="3800" dirty="0">
              <a:solidFill>
                <a:srgbClr val="FF0000"/>
              </a:solidFill>
            </a:endParaRPr>
          </a:p>
        </p:txBody>
      </p:sp>
    </p:spTree>
    <p:extLst>
      <p:ext uri="{BB962C8B-B14F-4D97-AF65-F5344CB8AC3E}">
        <p14:creationId xmlns:p14="http://schemas.microsoft.com/office/powerpoint/2010/main" val="3959206842"/>
      </p:ext>
    </p:extLst>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LEXIQUE</a:t>
            </a:r>
          </a:p>
        </p:txBody>
      </p:sp>
      <p:sp>
        <p:nvSpPr>
          <p:cNvPr id="3" name="Espace réservé du contenu 2"/>
          <p:cNvSpPr txBox="1">
            <a:spLocks noGrp="1"/>
          </p:cNvSpPr>
          <p:nvPr>
            <p:ph idx="1"/>
          </p:nvPr>
        </p:nvSpPr>
        <p:spPr/>
        <p:txBody>
          <a:bodyPr/>
          <a:lstStyle/>
          <a:p>
            <a:pPr marL="0" lvl="0" indent="0" algn="just">
              <a:buNone/>
            </a:pPr>
            <a:r>
              <a:rPr lang="fr-FR" sz="2200" b="1" u="sng">
                <a:solidFill>
                  <a:srgbClr val="FF0000"/>
                </a:solidFill>
              </a:rPr>
              <a:t>Le dispositif de validation de services est en extinction</a:t>
            </a:r>
            <a:endParaRPr lang="fr-FR" sz="2200" u="sng">
              <a:solidFill>
                <a:srgbClr val="FF0000"/>
              </a:solidFill>
            </a:endParaRPr>
          </a:p>
          <a:p>
            <a:pPr marL="0" lvl="0" indent="0" algn="just">
              <a:buNone/>
            </a:pPr>
            <a:r>
              <a:rPr lang="fr-FR" sz="2200"/>
              <a:t>En effet, </a:t>
            </a:r>
            <a:r>
              <a:rPr lang="fr-FR" sz="2200" u="sng">
                <a:hlinkClick r:id="rId2" tooltip="Ouvre l’article 53 de la loi n°2010-1330 dans une nouvelle fenêtre"/>
              </a:rPr>
              <a:t>l’article 53 de la loi n°2010-1330 </a:t>
            </a:r>
            <a:r>
              <a:rPr lang="fr-FR" sz="2200"/>
              <a:t>portant réforme des retraites a supprimé la possibilité de faire valider les services de non titulaires pour </a:t>
            </a:r>
            <a:r>
              <a:rPr lang="fr-FR" sz="2200" b="1"/>
              <a:t>les agents titularisés à compter du 2 janvier 2013</a:t>
            </a:r>
            <a:r>
              <a:rPr lang="fr-FR" sz="2200"/>
              <a:t>. </a:t>
            </a:r>
          </a:p>
          <a:p>
            <a:pPr marL="0" lvl="0" indent="0" algn="just">
              <a:buNone/>
            </a:pPr>
            <a:r>
              <a:rPr lang="fr-FR" sz="2200" u="sng">
                <a:hlinkClick r:id="rId3" tooltip="Ouvre l'arrêté du 21 août 2015 dans une nouvelle fenêtre"/>
              </a:rPr>
              <a:t>L’arrêté du 21 août 2015</a:t>
            </a:r>
            <a:r>
              <a:rPr lang="fr-FR" sz="2200"/>
              <a:t>, pris en application de ce décret fixe désormais des dates limites de transmission des dossiers de validation de services remplis et complets d’une part et des pièces ou éléments complémentaires d’autre part. </a:t>
            </a:r>
          </a:p>
          <a:p>
            <a:pPr marL="0" lvl="0" indent="0" algn="just">
              <a:buNone/>
            </a:pPr>
            <a:r>
              <a:rPr lang="fr-FR" sz="2200"/>
              <a:t>Vous trouverez sur le site de la CNRACL : </a:t>
            </a:r>
            <a:r>
              <a:rPr lang="fr-FR" sz="2200" u="sng">
                <a:hlinkClick r:id="rId4" tooltip="ouvre le simulateur de calcul Validation de services"/>
              </a:rPr>
              <a:t>un simulateur de calcul de validation de services</a:t>
            </a:r>
            <a:r>
              <a:rPr lang="fr-FR" sz="2200"/>
              <a:t> et </a:t>
            </a:r>
            <a:r>
              <a:rPr lang="fr-FR" sz="2200" u="sng">
                <a:hlinkClick r:id="rId5" tooltip="ouvre le convertisseur de trimestres au Régime général pour la validation de services"/>
              </a:rPr>
              <a:t>un convertisseur de trimestres au Régime général</a:t>
            </a:r>
            <a:r>
              <a:rPr lang="fr-FR" sz="2200"/>
              <a:t>.</a:t>
            </a:r>
          </a:p>
          <a:p>
            <a:pPr lvl="0" algn="just"/>
            <a:endParaRPr lang="fr-FR" sz="2200"/>
          </a:p>
        </p:txBody>
      </p:sp>
    </p:spTree>
    <p:extLst>
      <p:ext uri="{BB962C8B-B14F-4D97-AF65-F5344CB8AC3E}">
        <p14:creationId xmlns:p14="http://schemas.microsoft.com/office/powerpoint/2010/main" val="4228731359"/>
      </p:ext>
    </p:extLst>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7</a:t>
            </a:fld>
            <a:endParaRPr lang="fr-FR"/>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32" t="13477" r="5999" b="18042"/>
          <a:stretch/>
        </p:blipFill>
        <p:spPr bwMode="auto">
          <a:xfrm>
            <a:off x="323410" y="1628750"/>
            <a:ext cx="8497180" cy="511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907630" y="2708900"/>
            <a:ext cx="1368190" cy="100814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179390" y="620610"/>
            <a:ext cx="9289290" cy="677108"/>
          </a:xfrm>
          <a:prstGeom prst="rect">
            <a:avLst/>
          </a:prstGeom>
          <a:noFill/>
        </p:spPr>
        <p:txBody>
          <a:bodyPr wrap="square" rtlCol="0">
            <a:spAutoFit/>
          </a:bodyPr>
          <a:lstStyle/>
          <a:p>
            <a:r>
              <a:rPr lang="fr-FR" sz="3700" dirty="0" smtClean="0">
                <a:solidFill>
                  <a:srgbClr val="FF0000"/>
                </a:solidFill>
              </a:rPr>
              <a:t>Cotisations et déclaration individuelle</a:t>
            </a:r>
            <a:endParaRPr lang="fr-FR" sz="3700" dirty="0">
              <a:solidFill>
                <a:srgbClr val="FF0000"/>
              </a:solidFill>
            </a:endParaRPr>
          </a:p>
        </p:txBody>
      </p:sp>
    </p:spTree>
    <p:extLst>
      <p:ext uri="{BB962C8B-B14F-4D97-AF65-F5344CB8AC3E}">
        <p14:creationId xmlns:p14="http://schemas.microsoft.com/office/powerpoint/2010/main" val="1391177597"/>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8</a:t>
            </a:fld>
            <a:endParaRPr lang="fr-FR"/>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99" t="13902" r="5999" b="12495"/>
          <a:stretch/>
        </p:blipFill>
        <p:spPr bwMode="auto">
          <a:xfrm>
            <a:off x="251400" y="1628750"/>
            <a:ext cx="8569190" cy="511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131800" y="2636890"/>
            <a:ext cx="648090" cy="79211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395420" y="692620"/>
            <a:ext cx="7056980" cy="677108"/>
          </a:xfrm>
          <a:prstGeom prst="rect">
            <a:avLst/>
          </a:prstGeom>
          <a:noFill/>
        </p:spPr>
        <p:txBody>
          <a:bodyPr wrap="square" rtlCol="0">
            <a:spAutoFit/>
          </a:bodyPr>
          <a:lstStyle/>
          <a:p>
            <a:r>
              <a:rPr lang="fr-FR" sz="3800" dirty="0" smtClean="0">
                <a:solidFill>
                  <a:srgbClr val="FF0000"/>
                </a:solidFill>
              </a:rPr>
              <a:t>Employeur : carrière</a:t>
            </a:r>
            <a:endParaRPr lang="fr-FR" sz="3800" dirty="0">
              <a:solidFill>
                <a:srgbClr val="FF0000"/>
              </a:solidFill>
            </a:endParaRPr>
          </a:p>
        </p:txBody>
      </p:sp>
    </p:spTree>
    <p:extLst>
      <p:ext uri="{BB962C8B-B14F-4D97-AF65-F5344CB8AC3E}">
        <p14:creationId xmlns:p14="http://schemas.microsoft.com/office/powerpoint/2010/main" val="339934535"/>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solidFill>
                  <a:srgbClr val="808080"/>
                </a:solidFill>
              </a:rPr>
              <a:t>Direction des retraites et de la solidarité</a:t>
            </a:r>
            <a:endParaRPr lang="fr-FR">
              <a:solidFill>
                <a:srgbClr val="808080"/>
              </a:solidFill>
            </a:endParaRPr>
          </a:p>
        </p:txBody>
      </p:sp>
      <p:sp>
        <p:nvSpPr>
          <p:cNvPr id="5" name="Espace réservé du numéro de diapositive 4"/>
          <p:cNvSpPr>
            <a:spLocks noGrp="1"/>
          </p:cNvSpPr>
          <p:nvPr>
            <p:ph type="sldNum" sz="quarter" idx="12"/>
          </p:nvPr>
        </p:nvSpPr>
        <p:spPr/>
        <p:txBody>
          <a:bodyPr/>
          <a:lstStyle/>
          <a:p>
            <a:pPr>
              <a:defRPr/>
            </a:pPr>
            <a:fld id="{9652AA69-1A9C-4FC0-9514-57AA0CB9E79F}" type="slidenum">
              <a:rPr lang="fr-FR" smtClean="0"/>
              <a:pPr>
                <a:defRPr/>
              </a:pPr>
              <a:t>9</a:t>
            </a:fld>
            <a:endParaRPr lang="fr-F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99" t="14242" r="5732" b="9432"/>
          <a:stretch/>
        </p:blipFill>
        <p:spPr bwMode="auto">
          <a:xfrm>
            <a:off x="251400" y="1628750"/>
            <a:ext cx="8569190" cy="50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3779890" y="2420860"/>
            <a:ext cx="1224170" cy="936130"/>
          </a:xfrm>
          <a:prstGeom prst="rect">
            <a:avLst/>
          </a:prstGeom>
          <a:noFill/>
          <a:ln w="28575">
            <a:solidFill>
              <a:srgbClr val="FF0000"/>
            </a:solidFill>
          </a:ln>
        </p:spPr>
        <p:txBody>
          <a:bodyPr wrap="square" rtlCol="0">
            <a:spAutoFit/>
          </a:bodyPr>
          <a:lstStyle/>
          <a:p>
            <a:endParaRPr lang="fr-FR" dirty="0"/>
          </a:p>
        </p:txBody>
      </p:sp>
      <p:sp>
        <p:nvSpPr>
          <p:cNvPr id="7" name="ZoneTexte 6"/>
          <p:cNvSpPr txBox="1"/>
          <p:nvPr/>
        </p:nvSpPr>
        <p:spPr>
          <a:xfrm>
            <a:off x="323410" y="692620"/>
            <a:ext cx="8569190" cy="677108"/>
          </a:xfrm>
          <a:prstGeom prst="rect">
            <a:avLst/>
          </a:prstGeom>
          <a:noFill/>
        </p:spPr>
        <p:txBody>
          <a:bodyPr wrap="square" rtlCol="0">
            <a:spAutoFit/>
          </a:bodyPr>
          <a:lstStyle/>
          <a:p>
            <a:r>
              <a:rPr lang="fr-FR" sz="3800" dirty="0" smtClean="0">
                <a:solidFill>
                  <a:srgbClr val="FF0000"/>
                </a:solidFill>
              </a:rPr>
              <a:t>Employeur : demande de pension</a:t>
            </a:r>
            <a:endParaRPr lang="fr-FR" sz="3800" dirty="0">
              <a:solidFill>
                <a:srgbClr val="FF0000"/>
              </a:solidFill>
            </a:endParaRPr>
          </a:p>
        </p:txBody>
      </p:sp>
    </p:spTree>
    <p:extLst>
      <p:ext uri="{BB962C8B-B14F-4D97-AF65-F5344CB8AC3E}">
        <p14:creationId xmlns:p14="http://schemas.microsoft.com/office/powerpoint/2010/main" val="3393254804"/>
      </p:ext>
    </p:extLst>
  </p:cSld>
  <p:clrMapOvr>
    <a:masterClrMapping/>
  </p:clrMapOvr>
  <p:transition spd="med">
    <p:wipe dir="r"/>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2_Modèle2006vdef3">
  <a:themeElements>
    <a:clrScheme name="2_Modèle2006vdef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Modèle2006vdef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extraClrScheme>
      <a:clrScheme name="2_Modèle2006vdef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Modèle2006vdef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Modèle2006vdef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Modèle2006vdef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Modèle2006vdef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Modèle2006vdef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Modèle2006vdef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Modèle2006vdef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Modèle2006vdef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Modèle2006vdef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Modèle2006vdef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Modèle2006vdef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Modèle2006vdef3">
  <a:themeElements>
    <a:clrScheme name="2_Modèle2006vdef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Modèle2006vdef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odèle2006vdef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Modèle2006vdef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Modèle2006vdef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Modèle2006vdef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Modèle2006vdef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Modèle2006vdef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Modèle2006vdef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Modèle2006vdef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Modèle2006vdef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Modèle2006vdef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Modèle2006vdef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Modèle2006vdef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pothicair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pothicaire">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icaire">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1236</TotalTime>
  <Words>1020</Words>
  <Application>Microsoft Office PowerPoint</Application>
  <PresentationFormat>Affichage à l'écran (4:3)</PresentationFormat>
  <Paragraphs>215</Paragraphs>
  <Slides>60</Slides>
  <Notes>1</Notes>
  <HiddenSlides>0</HiddenSlides>
  <MMClips>0</MMClips>
  <ScaleCrop>false</ScaleCrop>
  <HeadingPairs>
    <vt:vector size="4" baseType="variant">
      <vt:variant>
        <vt:lpstr>Thème</vt:lpstr>
      </vt:variant>
      <vt:variant>
        <vt:i4>3</vt:i4>
      </vt:variant>
      <vt:variant>
        <vt:lpstr>Titres des diapositives</vt:lpstr>
      </vt:variant>
      <vt:variant>
        <vt:i4>60</vt:i4>
      </vt:variant>
    </vt:vector>
  </HeadingPairs>
  <TitlesOfParts>
    <vt:vector size="63" baseType="lpstr">
      <vt:lpstr>2_Modèle2006vdef3</vt:lpstr>
      <vt:lpstr>3_Modèle2006vdef3</vt:lpstr>
      <vt:lpstr>Apothicaire</vt:lpstr>
      <vt:lpstr>EMPLOYEURS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Suivi des validations de service</vt:lpstr>
      <vt:lpstr>Suivi des validations de service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LEXIQUE</vt:lpstr>
      <vt:lpstr>LEXIQUE</vt:lpstr>
      <vt:lpstr>LEXIQUE</vt:lpstr>
      <vt:lpstr>LEXIQUE</vt:lpstr>
      <vt:lpstr>LEXIQUE</vt:lpstr>
      <vt:lpstr>LEXIQUE</vt:lpstr>
      <vt:lpstr>LEXIQUE</vt:lpstr>
      <vt:lpstr>LEXIQUE</vt:lpstr>
      <vt:lpstr>LEXIQUE</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CIR, le MCIR, l’EIR, le droit à l’information CNRACL</dc:title>
  <dc:creator>Christiane TERRAL</dc:creator>
  <cp:lastModifiedBy>Christiane TERRAL</cp:lastModifiedBy>
  <cp:revision>128</cp:revision>
  <cp:lastPrinted>2017-02-10T10:40:02Z</cp:lastPrinted>
  <dcterms:created xsi:type="dcterms:W3CDTF">2014-04-09T08:00:15Z</dcterms:created>
  <dcterms:modified xsi:type="dcterms:W3CDTF">2017-02-13T15:43:25Z</dcterms:modified>
</cp:coreProperties>
</file>